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2" r:id="rId1"/>
  </p:sldMasterIdLst>
  <p:notesMasterIdLst>
    <p:notesMasterId r:id="rId33"/>
  </p:notesMasterIdLst>
  <p:sldIdLst>
    <p:sldId id="321" r:id="rId2"/>
    <p:sldId id="322" r:id="rId3"/>
    <p:sldId id="323" r:id="rId4"/>
    <p:sldId id="325" r:id="rId5"/>
    <p:sldId id="329" r:id="rId6"/>
    <p:sldId id="308" r:id="rId7"/>
    <p:sldId id="309" r:id="rId8"/>
    <p:sldId id="310" r:id="rId9"/>
    <p:sldId id="311" r:id="rId10"/>
    <p:sldId id="256" r:id="rId11"/>
    <p:sldId id="258" r:id="rId12"/>
    <p:sldId id="268" r:id="rId13"/>
    <p:sldId id="261" r:id="rId14"/>
    <p:sldId id="288" r:id="rId15"/>
    <p:sldId id="259" r:id="rId16"/>
    <p:sldId id="327" r:id="rId17"/>
    <p:sldId id="315" r:id="rId18"/>
    <p:sldId id="257" r:id="rId19"/>
    <p:sldId id="316" r:id="rId20"/>
    <p:sldId id="317" r:id="rId21"/>
    <p:sldId id="328" r:id="rId22"/>
    <p:sldId id="320" r:id="rId23"/>
    <p:sldId id="313" r:id="rId24"/>
    <p:sldId id="318" r:id="rId25"/>
    <p:sldId id="330" r:id="rId26"/>
    <p:sldId id="331" r:id="rId27"/>
    <p:sldId id="332" r:id="rId28"/>
    <p:sldId id="333" r:id="rId29"/>
    <p:sldId id="312" r:id="rId30"/>
    <p:sldId id="326" r:id="rId31"/>
    <p:sldId id="334" r:id="rId3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2E77049-144E-4F61-A717-B99AF88E6B99}">
          <p14:sldIdLst>
            <p14:sldId id="321"/>
            <p14:sldId id="322"/>
            <p14:sldId id="323"/>
            <p14:sldId id="325"/>
            <p14:sldId id="329"/>
            <p14:sldId id="308"/>
            <p14:sldId id="309"/>
            <p14:sldId id="310"/>
            <p14:sldId id="311"/>
            <p14:sldId id="256"/>
            <p14:sldId id="258"/>
          </p14:sldIdLst>
        </p14:section>
        <p14:section name="Default Section" id="{8A65EF59-5162-4DFD-B6F6-9D3E66751E27}">
          <p14:sldIdLst>
            <p14:sldId id="268"/>
            <p14:sldId id="261"/>
            <p14:sldId id="288"/>
            <p14:sldId id="259"/>
            <p14:sldId id="327"/>
            <p14:sldId id="315"/>
            <p14:sldId id="257"/>
            <p14:sldId id="316"/>
            <p14:sldId id="317"/>
            <p14:sldId id="328"/>
            <p14:sldId id="320"/>
            <p14:sldId id="313"/>
            <p14:sldId id="318"/>
            <p14:sldId id="330"/>
            <p14:sldId id="331"/>
            <p14:sldId id="332"/>
            <p14:sldId id="333"/>
            <p14:sldId id="312"/>
            <p14:sldId id="326"/>
            <p14:sldId id="33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4B7A01-C427-437F-A4B1-6C900FC5D25C}">
  <a:tblStyle styleId="{6D4B7A01-C427-437F-A4B1-6C900FC5D25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08" autoAdjust="0"/>
    <p:restoredTop sz="91373" autoAdjust="0"/>
  </p:normalViewPr>
  <p:slideViewPr>
    <p:cSldViewPr snapToGrid="0">
      <p:cViewPr varScale="1">
        <p:scale>
          <a:sx n="103" d="100"/>
          <a:sy n="103" d="100"/>
        </p:scale>
        <p:origin x="1056"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png>
</file>

<file path=ppt/media/image19.gif>
</file>

<file path=ppt/media/image2.jpeg>
</file>

<file path=ppt/media/image20.jpeg>
</file>

<file path=ppt/media/image21.jpeg>
</file>

<file path=ppt/media/image22.png>
</file>

<file path=ppt/media/image23.svg>
</file>

<file path=ppt/media/image3.jpeg>
</file>

<file path=ppt/media/image4.jpeg>
</file>

<file path=ppt/media/image5.jpeg>
</file>

<file path=ppt/media/image6.jpeg>
</file>

<file path=ppt/media/image7.jpeg>
</file>

<file path=ppt/media/image8.png>
</file>

<file path=ppt/media/image9.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99132440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5b8a2d9e9f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15b8a2d9e9f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5b8a2d9e9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5b8a2d9e9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
        <p:cNvGrpSpPr/>
        <p:nvPr/>
      </p:nvGrpSpPr>
      <p:grpSpPr>
        <a:xfrm>
          <a:off x="0" y="0"/>
          <a:ext cx="0" cy="0"/>
          <a:chOff x="0" y="0"/>
          <a:chExt cx="0" cy="0"/>
        </a:xfrm>
      </p:grpSpPr>
      <p:sp>
        <p:nvSpPr>
          <p:cNvPr id="1183" name="Google Shape;1183;g15d3ab3fa0a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4" name="Google Shape;1184;g15d3ab3fa0a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5b164011e3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5b164011e3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5b164011e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5b164011e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5b164011e3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5b164011e3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b164011e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b164011e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5b164011e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5b164011e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346523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b164011e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b164011e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b164011e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b164011e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5b8a2d9e9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5b8a2d9e9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b164011e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b164011e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effectLst/>
              </a:rPr>
              <a:t>IP==DHCP</a:t>
            </a:r>
            <a:endParaRPr lang="en-US" dirty="0"/>
          </a:p>
        </p:txBody>
      </p:sp>
    </p:spTree>
    <p:extLst>
      <p:ext uri="{BB962C8B-B14F-4D97-AF65-F5344CB8AC3E}">
        <p14:creationId xmlns:p14="http://schemas.microsoft.com/office/powerpoint/2010/main" val="650570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4837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b164011e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b164011e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pic>
        <p:nvPicPr>
          <p:cNvPr id="96" name="Google Shape;96;p9"/>
          <p:cNvPicPr preferRelativeResize="0"/>
          <p:nvPr/>
        </p:nvPicPr>
        <p:blipFill rotWithShape="1">
          <a:blip r:embed="rId2" cstate="email">
            <a:alphaModFix amt="60000"/>
            <a:extLst>
              <a:ext uri="{28A0092B-C50C-407E-A947-70E740481C1C}">
                <a14:useLocalDpi xmlns:a14="http://schemas.microsoft.com/office/drawing/2010/main"/>
              </a:ext>
            </a:extLst>
          </a:blip>
          <a:srcRect/>
          <a:stretch/>
        </p:blipFill>
        <p:spPr>
          <a:xfrm>
            <a:off x="0" y="0"/>
            <a:ext cx="9144003" cy="5143501"/>
          </a:xfrm>
          <a:prstGeom prst="rect">
            <a:avLst/>
          </a:prstGeom>
          <a:noFill/>
          <a:ln>
            <a:noFill/>
          </a:ln>
        </p:spPr>
      </p:pic>
      <p:sp>
        <p:nvSpPr>
          <p:cNvPr id="97" name="Google Shape;97;p9"/>
          <p:cNvSpPr/>
          <p:nvPr/>
        </p:nvSpPr>
        <p:spPr>
          <a:xfrm flipH="1">
            <a:off x="0" y="0"/>
            <a:ext cx="9144000" cy="5143500"/>
          </a:xfrm>
          <a:prstGeom prst="rect">
            <a:avLst/>
          </a:prstGeom>
          <a:gradFill>
            <a:gsLst>
              <a:gs pos="0">
                <a:srgbClr val="000000"/>
              </a:gs>
              <a:gs pos="72000">
                <a:srgbClr val="808080">
                  <a:alpha val="23137"/>
                </a:srgbClr>
              </a:gs>
              <a:gs pos="91000">
                <a:srgbClr val="C0C0C0">
                  <a:alpha val="1647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txBox="1">
            <a:spLocks noGrp="1"/>
          </p:cNvSpPr>
          <p:nvPr>
            <p:ph type="title"/>
          </p:nvPr>
        </p:nvSpPr>
        <p:spPr>
          <a:xfrm>
            <a:off x="715100" y="1386900"/>
            <a:ext cx="4419600" cy="911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9" name="Google Shape;99;p9"/>
          <p:cNvSpPr txBox="1">
            <a:spLocks noGrp="1"/>
          </p:cNvSpPr>
          <p:nvPr>
            <p:ph type="subTitle" idx="1"/>
          </p:nvPr>
        </p:nvSpPr>
        <p:spPr>
          <a:xfrm>
            <a:off x="715100" y="2298300"/>
            <a:ext cx="4419600" cy="145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00" name="Google Shape;100;p9"/>
          <p:cNvGrpSpPr/>
          <p:nvPr/>
        </p:nvGrpSpPr>
        <p:grpSpPr>
          <a:xfrm rot="3661911" flipH="1">
            <a:off x="6157443" y="1129954"/>
            <a:ext cx="2687048" cy="1715892"/>
            <a:chOff x="3995350" y="494475"/>
            <a:chExt cx="1605675" cy="1025350"/>
          </a:xfrm>
        </p:grpSpPr>
        <p:sp>
          <p:nvSpPr>
            <p:cNvPr id="101" name="Google Shape;101;p9"/>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37"/>
        <p:cNvGrpSpPr/>
        <p:nvPr/>
      </p:nvGrpSpPr>
      <p:grpSpPr>
        <a:xfrm>
          <a:off x="0" y="0"/>
          <a:ext cx="0" cy="0"/>
          <a:chOff x="0" y="0"/>
          <a:chExt cx="0" cy="0"/>
        </a:xfrm>
      </p:grpSpPr>
      <p:pic>
        <p:nvPicPr>
          <p:cNvPr id="138" name="Google Shape;138;p13"/>
          <p:cNvPicPr preferRelativeResize="0"/>
          <p:nvPr/>
        </p:nvPicPr>
        <p:blipFill rotWithShape="1">
          <a:blip r:embed="rId2" cstate="email">
            <a:alphaModFix amt="46000"/>
            <a:extLst>
              <a:ext uri="{28A0092B-C50C-407E-A947-70E740481C1C}">
                <a14:useLocalDpi xmlns:a14="http://schemas.microsoft.com/office/drawing/2010/main"/>
              </a:ext>
            </a:extLst>
          </a:blip>
          <a:srcRect l="-241"/>
          <a:stretch/>
        </p:blipFill>
        <p:spPr>
          <a:xfrm rot="10800000">
            <a:off x="0" y="0"/>
            <a:ext cx="9144003" cy="5143501"/>
          </a:xfrm>
          <a:prstGeom prst="rect">
            <a:avLst/>
          </a:prstGeom>
          <a:noFill/>
          <a:ln>
            <a:noFill/>
          </a:ln>
        </p:spPr>
      </p:pic>
      <p:sp>
        <p:nvSpPr>
          <p:cNvPr id="139" name="Google Shape;139;p13"/>
          <p:cNvSpPr/>
          <p:nvPr/>
        </p:nvSpPr>
        <p:spPr>
          <a:xfrm rot="10800000" flipH="1">
            <a:off x="0" y="0"/>
            <a:ext cx="9144000" cy="5143500"/>
          </a:xfrm>
          <a:prstGeom prst="rect">
            <a:avLst/>
          </a:prstGeom>
          <a:gradFill>
            <a:gsLst>
              <a:gs pos="0">
                <a:srgbClr val="000000"/>
              </a:gs>
              <a:gs pos="46000">
                <a:srgbClr val="C0C0C0">
                  <a:alpha val="12549"/>
                </a:srgbClr>
              </a:gs>
              <a:gs pos="49000">
                <a:srgbClr val="FFFFFF">
                  <a:alpha val="0"/>
                </a:srgbClr>
              </a:gs>
              <a:gs pos="58000">
                <a:srgbClr val="C0C0C0">
                  <a:alpha val="12549"/>
                </a:srgbClr>
              </a:gs>
              <a:gs pos="100000">
                <a:srgbClr val="000000"/>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txBox="1">
            <a:spLocks noGrp="1"/>
          </p:cNvSpPr>
          <p:nvPr>
            <p:ph type="title" hasCustomPrompt="1"/>
          </p:nvPr>
        </p:nvSpPr>
        <p:spPr>
          <a:xfrm>
            <a:off x="1056400" y="1302000"/>
            <a:ext cx="734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200">
                <a:solidFill>
                  <a:schemeClr val="dk2"/>
                </a:solidFill>
                <a:latin typeface="Poppins Black"/>
                <a:ea typeface="Poppins Black"/>
                <a:cs typeface="Poppins Black"/>
                <a:sym typeface="Poppins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a:spLocks noGrp="1"/>
          </p:cNvSpPr>
          <p:nvPr>
            <p:ph type="subTitle" idx="1"/>
          </p:nvPr>
        </p:nvSpPr>
        <p:spPr>
          <a:xfrm>
            <a:off x="1714600" y="1751950"/>
            <a:ext cx="2693400" cy="59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2" name="Google Shape;142;p13"/>
          <p:cNvSpPr txBox="1">
            <a:spLocks noGrp="1"/>
          </p:cNvSpPr>
          <p:nvPr>
            <p:ph type="subTitle" idx="2"/>
          </p:nvPr>
        </p:nvSpPr>
        <p:spPr>
          <a:xfrm>
            <a:off x="1714600" y="1302000"/>
            <a:ext cx="2693400" cy="54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3" name="Google Shape;143;p13"/>
          <p:cNvSpPr txBox="1">
            <a:spLocks noGrp="1"/>
          </p:cNvSpPr>
          <p:nvPr>
            <p:ph type="title" idx="3"/>
          </p:nvPr>
        </p:nvSpPr>
        <p:spPr>
          <a:xfrm>
            <a:off x="720000" y="535000"/>
            <a:ext cx="7704000" cy="54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4" name="Google Shape;144;p13"/>
          <p:cNvSpPr txBox="1">
            <a:spLocks noGrp="1"/>
          </p:cNvSpPr>
          <p:nvPr>
            <p:ph type="title" idx="4" hasCustomPrompt="1"/>
          </p:nvPr>
        </p:nvSpPr>
        <p:spPr>
          <a:xfrm>
            <a:off x="1056400" y="3565150"/>
            <a:ext cx="734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latin typeface="Poppins Black"/>
                <a:ea typeface="Poppins Black"/>
                <a:cs typeface="Poppins Black"/>
                <a:sym typeface="Poppins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5" name="Google Shape;145;p13"/>
          <p:cNvSpPr txBox="1">
            <a:spLocks noGrp="1"/>
          </p:cNvSpPr>
          <p:nvPr>
            <p:ph type="subTitle" idx="5"/>
          </p:nvPr>
        </p:nvSpPr>
        <p:spPr>
          <a:xfrm>
            <a:off x="1714600" y="4015100"/>
            <a:ext cx="2693400" cy="59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6" name="Google Shape;146;p13"/>
          <p:cNvSpPr txBox="1">
            <a:spLocks noGrp="1"/>
          </p:cNvSpPr>
          <p:nvPr>
            <p:ph type="subTitle" idx="6"/>
          </p:nvPr>
        </p:nvSpPr>
        <p:spPr>
          <a:xfrm>
            <a:off x="1714600" y="3565151"/>
            <a:ext cx="2693400" cy="54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7" name="Google Shape;147;p13"/>
          <p:cNvSpPr txBox="1">
            <a:spLocks noGrp="1"/>
          </p:cNvSpPr>
          <p:nvPr>
            <p:ph type="title" idx="7" hasCustomPrompt="1"/>
          </p:nvPr>
        </p:nvSpPr>
        <p:spPr>
          <a:xfrm>
            <a:off x="1056400" y="2433575"/>
            <a:ext cx="734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latin typeface="Poppins Black"/>
                <a:ea typeface="Poppins Black"/>
                <a:cs typeface="Poppins Black"/>
                <a:sym typeface="Poppins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3"/>
          <p:cNvSpPr txBox="1">
            <a:spLocks noGrp="1"/>
          </p:cNvSpPr>
          <p:nvPr>
            <p:ph type="subTitle" idx="8"/>
          </p:nvPr>
        </p:nvSpPr>
        <p:spPr>
          <a:xfrm>
            <a:off x="1714600" y="2883525"/>
            <a:ext cx="2693400" cy="59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 name="Google Shape;149;p13"/>
          <p:cNvSpPr txBox="1">
            <a:spLocks noGrp="1"/>
          </p:cNvSpPr>
          <p:nvPr>
            <p:ph type="subTitle" idx="9"/>
          </p:nvPr>
        </p:nvSpPr>
        <p:spPr>
          <a:xfrm>
            <a:off x="1714600" y="2433575"/>
            <a:ext cx="2693400" cy="54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0" name="Google Shape;150;p13"/>
          <p:cNvSpPr txBox="1">
            <a:spLocks noGrp="1"/>
          </p:cNvSpPr>
          <p:nvPr>
            <p:ph type="title" idx="13" hasCustomPrompt="1"/>
          </p:nvPr>
        </p:nvSpPr>
        <p:spPr>
          <a:xfrm>
            <a:off x="4736000" y="1302000"/>
            <a:ext cx="734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latin typeface="Poppins Black"/>
                <a:ea typeface="Poppins Black"/>
                <a:cs typeface="Poppins Black"/>
                <a:sym typeface="Poppins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1" name="Google Shape;151;p13"/>
          <p:cNvSpPr txBox="1">
            <a:spLocks noGrp="1"/>
          </p:cNvSpPr>
          <p:nvPr>
            <p:ph type="subTitle" idx="14"/>
          </p:nvPr>
        </p:nvSpPr>
        <p:spPr>
          <a:xfrm>
            <a:off x="5394200" y="1751950"/>
            <a:ext cx="2693400" cy="59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2" name="Google Shape;152;p13"/>
          <p:cNvSpPr txBox="1">
            <a:spLocks noGrp="1"/>
          </p:cNvSpPr>
          <p:nvPr>
            <p:ph type="subTitle" idx="15"/>
          </p:nvPr>
        </p:nvSpPr>
        <p:spPr>
          <a:xfrm>
            <a:off x="5394200" y="1302000"/>
            <a:ext cx="2693400" cy="54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3" name="Google Shape;153;p13"/>
          <p:cNvSpPr txBox="1">
            <a:spLocks noGrp="1"/>
          </p:cNvSpPr>
          <p:nvPr>
            <p:ph type="title" idx="16" hasCustomPrompt="1"/>
          </p:nvPr>
        </p:nvSpPr>
        <p:spPr>
          <a:xfrm>
            <a:off x="4736000" y="3565150"/>
            <a:ext cx="734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latin typeface="Poppins Black"/>
                <a:ea typeface="Poppins Black"/>
                <a:cs typeface="Poppins Black"/>
                <a:sym typeface="Poppins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4" name="Google Shape;154;p13"/>
          <p:cNvSpPr txBox="1">
            <a:spLocks noGrp="1"/>
          </p:cNvSpPr>
          <p:nvPr>
            <p:ph type="subTitle" idx="17"/>
          </p:nvPr>
        </p:nvSpPr>
        <p:spPr>
          <a:xfrm>
            <a:off x="5394200" y="4015100"/>
            <a:ext cx="2693400" cy="59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 name="Google Shape;155;p13"/>
          <p:cNvSpPr txBox="1">
            <a:spLocks noGrp="1"/>
          </p:cNvSpPr>
          <p:nvPr>
            <p:ph type="subTitle" idx="18"/>
          </p:nvPr>
        </p:nvSpPr>
        <p:spPr>
          <a:xfrm>
            <a:off x="5394200" y="3565151"/>
            <a:ext cx="2693400" cy="54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56" name="Google Shape;156;p13"/>
          <p:cNvSpPr txBox="1">
            <a:spLocks noGrp="1"/>
          </p:cNvSpPr>
          <p:nvPr>
            <p:ph type="title" idx="19" hasCustomPrompt="1"/>
          </p:nvPr>
        </p:nvSpPr>
        <p:spPr>
          <a:xfrm>
            <a:off x="4736000" y="2433575"/>
            <a:ext cx="7344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latin typeface="Poppins Black"/>
                <a:ea typeface="Poppins Black"/>
                <a:cs typeface="Poppins Black"/>
                <a:sym typeface="Poppins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7" name="Google Shape;157;p13"/>
          <p:cNvSpPr txBox="1">
            <a:spLocks noGrp="1"/>
          </p:cNvSpPr>
          <p:nvPr>
            <p:ph type="subTitle" idx="20"/>
          </p:nvPr>
        </p:nvSpPr>
        <p:spPr>
          <a:xfrm>
            <a:off x="5394200" y="2883525"/>
            <a:ext cx="2693400" cy="593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8" name="Google Shape;158;p13"/>
          <p:cNvSpPr txBox="1">
            <a:spLocks noGrp="1"/>
          </p:cNvSpPr>
          <p:nvPr>
            <p:ph type="subTitle" idx="21"/>
          </p:nvPr>
        </p:nvSpPr>
        <p:spPr>
          <a:xfrm>
            <a:off x="5394200" y="2433575"/>
            <a:ext cx="2693400" cy="5427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382965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7"/>
        <p:cNvGrpSpPr/>
        <p:nvPr/>
      </p:nvGrpSpPr>
      <p:grpSpPr>
        <a:xfrm>
          <a:off x="0" y="0"/>
          <a:ext cx="0" cy="0"/>
          <a:chOff x="0" y="0"/>
          <a:chExt cx="0" cy="0"/>
        </a:xfrm>
      </p:grpSpPr>
      <p:pic>
        <p:nvPicPr>
          <p:cNvPr id="68" name="Google Shape;68;p6"/>
          <p:cNvPicPr preferRelativeResize="0"/>
          <p:nvPr/>
        </p:nvPicPr>
        <p:blipFill rotWithShape="1">
          <a:blip r:embed="rId2" cstate="email">
            <a:alphaModFix amt="70000"/>
            <a:extLst>
              <a:ext uri="{28A0092B-C50C-407E-A947-70E740481C1C}">
                <a14:useLocalDpi xmlns:a14="http://schemas.microsoft.com/office/drawing/2010/main"/>
              </a:ext>
            </a:extLst>
          </a:blip>
          <a:srcRect/>
          <a:stretch/>
        </p:blipFill>
        <p:spPr>
          <a:xfrm>
            <a:off x="0" y="0"/>
            <a:ext cx="9144003" cy="5143501"/>
          </a:xfrm>
          <a:prstGeom prst="rect">
            <a:avLst/>
          </a:prstGeom>
          <a:noFill/>
          <a:ln>
            <a:noFill/>
          </a:ln>
        </p:spPr>
      </p:pic>
      <p:sp>
        <p:nvSpPr>
          <p:cNvPr id="69" name="Google Shape;69;p6"/>
          <p:cNvSpPr/>
          <p:nvPr/>
        </p:nvSpPr>
        <p:spPr>
          <a:xfrm rot="10800000"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63936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06"/>
        <p:cNvGrpSpPr/>
        <p:nvPr/>
      </p:nvGrpSpPr>
      <p:grpSpPr>
        <a:xfrm>
          <a:off x="0" y="0"/>
          <a:ext cx="0" cy="0"/>
          <a:chOff x="0" y="0"/>
          <a:chExt cx="0" cy="0"/>
        </a:xfrm>
      </p:grpSpPr>
      <p:pic>
        <p:nvPicPr>
          <p:cNvPr id="307" name="Google Shape;307;p30"/>
          <p:cNvPicPr preferRelativeResize="0"/>
          <p:nvPr/>
        </p:nvPicPr>
        <p:blipFill rotWithShape="1">
          <a:blip r:embed="rId2" cstate="email">
            <a:alphaModFix amt="60000"/>
            <a:extLst>
              <a:ext uri="{28A0092B-C50C-407E-A947-70E740481C1C}">
                <a14:useLocalDpi xmlns:a14="http://schemas.microsoft.com/office/drawing/2010/main"/>
              </a:ext>
            </a:extLst>
          </a:blip>
          <a:srcRect/>
          <a:stretch/>
        </p:blipFill>
        <p:spPr>
          <a:xfrm>
            <a:off x="0" y="0"/>
            <a:ext cx="9144003" cy="5143501"/>
          </a:xfrm>
          <a:prstGeom prst="rect">
            <a:avLst/>
          </a:prstGeom>
          <a:noFill/>
          <a:ln>
            <a:noFill/>
          </a:ln>
        </p:spPr>
      </p:pic>
      <p:sp>
        <p:nvSpPr>
          <p:cNvPr id="308" name="Google Shape;308;p30"/>
          <p:cNvSpPr/>
          <p:nvPr/>
        </p:nvSpPr>
        <p:spPr>
          <a:xfrm>
            <a:off x="0" y="0"/>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09"/>
        <p:cNvGrpSpPr/>
        <p:nvPr/>
      </p:nvGrpSpPr>
      <p:grpSpPr>
        <a:xfrm>
          <a:off x="0" y="0"/>
          <a:ext cx="0" cy="0"/>
          <a:chOff x="0" y="0"/>
          <a:chExt cx="0" cy="0"/>
        </a:xfrm>
      </p:grpSpPr>
      <p:pic>
        <p:nvPicPr>
          <p:cNvPr id="310" name="Google Shape;310;p31"/>
          <p:cNvPicPr preferRelativeResize="0"/>
          <p:nvPr/>
        </p:nvPicPr>
        <p:blipFill rotWithShape="1">
          <a:blip r:embed="rId2" cstate="email">
            <a:alphaModFix amt="70000"/>
            <a:extLst>
              <a:ext uri="{28A0092B-C50C-407E-A947-70E740481C1C}">
                <a14:useLocalDpi xmlns:a14="http://schemas.microsoft.com/office/drawing/2010/main"/>
              </a:ext>
            </a:extLst>
          </a:blip>
          <a:srcRect/>
          <a:stretch/>
        </p:blipFill>
        <p:spPr>
          <a:xfrm>
            <a:off x="0" y="0"/>
            <a:ext cx="9144003" cy="5143501"/>
          </a:xfrm>
          <a:prstGeom prst="rect">
            <a:avLst/>
          </a:prstGeom>
          <a:noFill/>
          <a:ln>
            <a:noFill/>
          </a:ln>
        </p:spPr>
      </p:pic>
      <p:sp>
        <p:nvSpPr>
          <p:cNvPr id="311" name="Google Shape;311;p31"/>
          <p:cNvSpPr/>
          <p:nvPr/>
        </p:nvSpPr>
        <p:spPr>
          <a:xfrm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312"/>
        <p:cNvGrpSpPr/>
        <p:nvPr/>
      </p:nvGrpSpPr>
      <p:grpSpPr>
        <a:xfrm>
          <a:off x="0" y="0"/>
          <a:ext cx="0" cy="0"/>
          <a:chOff x="0" y="0"/>
          <a:chExt cx="0" cy="0"/>
        </a:xfrm>
      </p:grpSpPr>
      <p:pic>
        <p:nvPicPr>
          <p:cNvPr id="313" name="Google Shape;313;p32"/>
          <p:cNvPicPr preferRelativeResize="0"/>
          <p:nvPr/>
        </p:nvPicPr>
        <p:blipFill rotWithShape="1">
          <a:blip r:embed="rId2" cstate="email">
            <a:alphaModFix amt="60000"/>
            <a:extLst>
              <a:ext uri="{28A0092B-C50C-407E-A947-70E740481C1C}">
                <a14:useLocalDpi xmlns:a14="http://schemas.microsoft.com/office/drawing/2010/main"/>
              </a:ext>
            </a:extLst>
          </a:blip>
          <a:srcRect/>
          <a:stretch/>
        </p:blipFill>
        <p:spPr>
          <a:xfrm flipH="1">
            <a:off x="-1" y="0"/>
            <a:ext cx="9144003" cy="5143501"/>
          </a:xfrm>
          <a:prstGeom prst="rect">
            <a:avLst/>
          </a:prstGeom>
          <a:noFill/>
          <a:ln>
            <a:noFill/>
          </a:ln>
        </p:spPr>
      </p:pic>
      <p:sp>
        <p:nvSpPr>
          <p:cNvPr id="314" name="Google Shape;314;p32"/>
          <p:cNvSpPr/>
          <p:nvPr/>
        </p:nvSpPr>
        <p:spPr>
          <a:xfrm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3">
  <p:cSld name="BLANK_1_1_1_1_1_1_1_1_1_1">
    <p:spTree>
      <p:nvGrpSpPr>
        <p:cNvPr id="1" name="Shape 315"/>
        <p:cNvGrpSpPr/>
        <p:nvPr/>
      </p:nvGrpSpPr>
      <p:grpSpPr>
        <a:xfrm>
          <a:off x="0" y="0"/>
          <a:ext cx="0" cy="0"/>
          <a:chOff x="0" y="0"/>
          <a:chExt cx="0" cy="0"/>
        </a:xfrm>
      </p:grpSpPr>
      <p:pic>
        <p:nvPicPr>
          <p:cNvPr id="316" name="Google Shape;316;p33"/>
          <p:cNvPicPr preferRelativeResize="0"/>
          <p:nvPr/>
        </p:nvPicPr>
        <p:blipFill rotWithShape="1">
          <a:blip r:embed="rId2" cstate="email">
            <a:alphaModFix amt="70000"/>
            <a:extLst>
              <a:ext uri="{28A0092B-C50C-407E-A947-70E740481C1C}">
                <a14:useLocalDpi xmlns:a14="http://schemas.microsoft.com/office/drawing/2010/main"/>
              </a:ext>
            </a:extLst>
          </a:blip>
          <a:srcRect/>
          <a:stretch/>
        </p:blipFill>
        <p:spPr>
          <a:xfrm>
            <a:off x="0" y="0"/>
            <a:ext cx="9144003" cy="5143501"/>
          </a:xfrm>
          <a:prstGeom prst="rect">
            <a:avLst/>
          </a:prstGeom>
          <a:noFill/>
          <a:ln>
            <a:noFill/>
          </a:ln>
        </p:spPr>
      </p:pic>
      <p:sp>
        <p:nvSpPr>
          <p:cNvPr id="317" name="Google Shape;317;p33"/>
          <p:cNvSpPr/>
          <p:nvPr/>
        </p:nvSpPr>
        <p:spPr>
          <a:xfrm rot="10800000">
            <a:off x="0" y="0"/>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0"/>
            <a:ext cx="9144003" cy="5143501"/>
          </a:xfrm>
          <a:prstGeom prst="rect">
            <a:avLst/>
          </a:prstGeom>
          <a:noFill/>
          <a:ln>
            <a:noFill/>
          </a:ln>
        </p:spPr>
      </p:pic>
      <p:sp>
        <p:nvSpPr>
          <p:cNvPr id="10" name="Google Shape;10;p2"/>
          <p:cNvSpPr/>
          <p:nvPr/>
        </p:nvSpPr>
        <p:spPr>
          <a:xfrm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34850" y="1224200"/>
            <a:ext cx="5822400" cy="20835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5200"/>
              <a:buFont typeface="Poppins ExtraBold"/>
              <a:buNone/>
              <a:defRPr sz="6000" b="0">
                <a:latin typeface="Poppins ExtraBold"/>
                <a:ea typeface="Poppins ExtraBold"/>
                <a:cs typeface="Poppins ExtraBold"/>
                <a:sym typeface="Poppins ExtraBold"/>
              </a:defRPr>
            </a:lvl1pPr>
            <a:lvl2pPr lvl="1" algn="ctr">
              <a:spcBef>
                <a:spcPts val="0"/>
              </a:spcBef>
              <a:spcAft>
                <a:spcPts val="0"/>
              </a:spcAft>
              <a:buSzPts val="5200"/>
              <a:buFont typeface="Lexend ExtraBold"/>
              <a:buNone/>
              <a:defRPr sz="5200">
                <a:latin typeface="Lexend ExtraBold"/>
                <a:ea typeface="Lexend ExtraBold"/>
                <a:cs typeface="Lexend ExtraBold"/>
                <a:sym typeface="Lexend ExtraBold"/>
              </a:defRPr>
            </a:lvl2pPr>
            <a:lvl3pPr lvl="2" algn="ctr">
              <a:spcBef>
                <a:spcPts val="0"/>
              </a:spcBef>
              <a:spcAft>
                <a:spcPts val="0"/>
              </a:spcAft>
              <a:buSzPts val="5200"/>
              <a:buFont typeface="Lexend ExtraBold"/>
              <a:buNone/>
              <a:defRPr sz="5200">
                <a:latin typeface="Lexend ExtraBold"/>
                <a:ea typeface="Lexend ExtraBold"/>
                <a:cs typeface="Lexend ExtraBold"/>
                <a:sym typeface="Lexend ExtraBold"/>
              </a:defRPr>
            </a:lvl3pPr>
            <a:lvl4pPr lvl="3" algn="ctr">
              <a:spcBef>
                <a:spcPts val="0"/>
              </a:spcBef>
              <a:spcAft>
                <a:spcPts val="0"/>
              </a:spcAft>
              <a:buSzPts val="5200"/>
              <a:buFont typeface="Lexend ExtraBold"/>
              <a:buNone/>
              <a:defRPr sz="5200">
                <a:latin typeface="Lexend ExtraBold"/>
                <a:ea typeface="Lexend ExtraBold"/>
                <a:cs typeface="Lexend ExtraBold"/>
                <a:sym typeface="Lexend ExtraBold"/>
              </a:defRPr>
            </a:lvl4pPr>
            <a:lvl5pPr lvl="4" algn="ctr">
              <a:spcBef>
                <a:spcPts val="0"/>
              </a:spcBef>
              <a:spcAft>
                <a:spcPts val="0"/>
              </a:spcAft>
              <a:buSzPts val="5200"/>
              <a:buFont typeface="Lexend ExtraBold"/>
              <a:buNone/>
              <a:defRPr sz="5200">
                <a:latin typeface="Lexend ExtraBold"/>
                <a:ea typeface="Lexend ExtraBold"/>
                <a:cs typeface="Lexend ExtraBold"/>
                <a:sym typeface="Lexend ExtraBold"/>
              </a:defRPr>
            </a:lvl5pPr>
            <a:lvl6pPr lvl="5" algn="ctr">
              <a:spcBef>
                <a:spcPts val="0"/>
              </a:spcBef>
              <a:spcAft>
                <a:spcPts val="0"/>
              </a:spcAft>
              <a:buSzPts val="5200"/>
              <a:buFont typeface="Lexend ExtraBold"/>
              <a:buNone/>
              <a:defRPr sz="5200">
                <a:latin typeface="Lexend ExtraBold"/>
                <a:ea typeface="Lexend ExtraBold"/>
                <a:cs typeface="Lexend ExtraBold"/>
                <a:sym typeface="Lexend ExtraBold"/>
              </a:defRPr>
            </a:lvl6pPr>
            <a:lvl7pPr lvl="6" algn="ctr">
              <a:spcBef>
                <a:spcPts val="0"/>
              </a:spcBef>
              <a:spcAft>
                <a:spcPts val="0"/>
              </a:spcAft>
              <a:buSzPts val="5200"/>
              <a:buFont typeface="Lexend ExtraBold"/>
              <a:buNone/>
              <a:defRPr sz="5200">
                <a:latin typeface="Lexend ExtraBold"/>
                <a:ea typeface="Lexend ExtraBold"/>
                <a:cs typeface="Lexend ExtraBold"/>
                <a:sym typeface="Lexend ExtraBold"/>
              </a:defRPr>
            </a:lvl7pPr>
            <a:lvl8pPr lvl="7" algn="ctr">
              <a:spcBef>
                <a:spcPts val="0"/>
              </a:spcBef>
              <a:spcAft>
                <a:spcPts val="0"/>
              </a:spcAft>
              <a:buSzPts val="5200"/>
              <a:buFont typeface="Lexend ExtraBold"/>
              <a:buNone/>
              <a:defRPr sz="5200">
                <a:latin typeface="Lexend ExtraBold"/>
                <a:ea typeface="Lexend ExtraBold"/>
                <a:cs typeface="Lexend ExtraBold"/>
                <a:sym typeface="Lexend ExtraBold"/>
              </a:defRPr>
            </a:lvl8pPr>
            <a:lvl9pPr lvl="8" algn="ctr">
              <a:spcBef>
                <a:spcPts val="0"/>
              </a:spcBef>
              <a:spcAft>
                <a:spcPts val="0"/>
              </a:spcAft>
              <a:buSzPts val="5200"/>
              <a:buFont typeface="Lexend ExtraBold"/>
              <a:buNone/>
              <a:defRPr sz="5200">
                <a:latin typeface="Lexend ExtraBold"/>
                <a:ea typeface="Lexend ExtraBold"/>
                <a:cs typeface="Lexend ExtraBold"/>
                <a:sym typeface="Lexend ExtraBold"/>
              </a:defRPr>
            </a:lvl9pPr>
          </a:lstStyle>
          <a:p>
            <a:endParaRPr/>
          </a:p>
        </p:txBody>
      </p:sp>
      <p:sp>
        <p:nvSpPr>
          <p:cNvPr id="13" name="Google Shape;13;p2"/>
          <p:cNvSpPr txBox="1">
            <a:spLocks noGrp="1"/>
          </p:cNvSpPr>
          <p:nvPr>
            <p:ph type="subTitle" idx="1"/>
          </p:nvPr>
        </p:nvSpPr>
        <p:spPr>
          <a:xfrm>
            <a:off x="734850" y="3509800"/>
            <a:ext cx="43590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Font typeface="Work Sans"/>
              <a:buNone/>
              <a:defRPr sz="1600">
                <a:latin typeface="Work Sans"/>
                <a:ea typeface="Work Sans"/>
                <a:cs typeface="Work Sans"/>
                <a:sym typeface="Work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4" name="Google Shape;14;p2"/>
          <p:cNvGrpSpPr/>
          <p:nvPr/>
        </p:nvGrpSpPr>
        <p:grpSpPr>
          <a:xfrm>
            <a:off x="5923577" y="2935261"/>
            <a:ext cx="2495033" cy="1693364"/>
            <a:chOff x="1677925" y="372750"/>
            <a:chExt cx="1856700" cy="1260225"/>
          </a:xfrm>
        </p:grpSpPr>
        <p:sp>
          <p:nvSpPr>
            <p:cNvPr id="15" name="Google Shape;15;p2"/>
            <p:cNvSpPr/>
            <p:nvPr/>
          </p:nvSpPr>
          <p:spPr>
            <a:xfrm>
              <a:off x="2538850" y="381150"/>
              <a:ext cx="995775" cy="639325"/>
            </a:xfrm>
            <a:custGeom>
              <a:avLst/>
              <a:gdLst/>
              <a:ahLst/>
              <a:cxnLst/>
              <a:rect l="l" t="t" r="r" b="b"/>
              <a:pathLst>
                <a:path w="39831" h="25573" extrusionOk="0">
                  <a:moveTo>
                    <a:pt x="1" y="23215"/>
                  </a:moveTo>
                  <a:lnTo>
                    <a:pt x="6" y="23981"/>
                  </a:lnTo>
                  <a:cubicBezTo>
                    <a:pt x="9" y="24961"/>
                    <a:pt x="1070" y="25573"/>
                    <a:pt x="1920" y="25083"/>
                  </a:cubicBezTo>
                  <a:lnTo>
                    <a:pt x="39192" y="3468"/>
                  </a:lnTo>
                  <a:cubicBezTo>
                    <a:pt x="39587" y="3238"/>
                    <a:pt x="39830" y="2816"/>
                    <a:pt x="39829" y="2359"/>
                  </a:cubicBezTo>
                  <a:lnTo>
                    <a:pt x="39824" y="1593"/>
                  </a:lnTo>
                  <a:cubicBezTo>
                    <a:pt x="39822" y="611"/>
                    <a:pt x="38760" y="1"/>
                    <a:pt x="37911" y="491"/>
                  </a:cubicBezTo>
                  <a:lnTo>
                    <a:pt x="640" y="22106"/>
                  </a:lnTo>
                  <a:cubicBezTo>
                    <a:pt x="244" y="22334"/>
                    <a:pt x="0" y="22758"/>
                    <a:pt x="1" y="23215"/>
                  </a:cubicBezTo>
                  <a:close/>
                </a:path>
              </a:pathLst>
            </a:custGeom>
            <a:gradFill>
              <a:gsLst>
                <a:gs pos="0">
                  <a:schemeClr val="lt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73400" y="491125"/>
              <a:ext cx="547900" cy="480575"/>
            </a:xfrm>
            <a:custGeom>
              <a:avLst/>
              <a:gdLst/>
              <a:ahLst/>
              <a:cxnLst/>
              <a:rect l="l" t="t" r="r" b="b"/>
              <a:pathLst>
                <a:path w="21916" h="19223" extrusionOk="0">
                  <a:moveTo>
                    <a:pt x="21904" y="4665"/>
                  </a:moveTo>
                  <a:lnTo>
                    <a:pt x="21903" y="4388"/>
                  </a:lnTo>
                  <a:lnTo>
                    <a:pt x="21893" y="1138"/>
                  </a:lnTo>
                  <a:cubicBezTo>
                    <a:pt x="21891" y="326"/>
                    <a:pt x="21319" y="0"/>
                    <a:pt x="20613" y="408"/>
                  </a:cubicBezTo>
                  <a:lnTo>
                    <a:pt x="1275" y="11572"/>
                  </a:lnTo>
                  <a:cubicBezTo>
                    <a:pt x="569" y="11980"/>
                    <a:pt x="0" y="12965"/>
                    <a:pt x="3" y="13777"/>
                  </a:cubicBezTo>
                  <a:lnTo>
                    <a:pt x="13" y="17304"/>
                  </a:lnTo>
                  <a:cubicBezTo>
                    <a:pt x="17" y="18670"/>
                    <a:pt x="986" y="19223"/>
                    <a:pt x="2175" y="18537"/>
                  </a:cubicBezTo>
                  <a:lnTo>
                    <a:pt x="8550" y="14856"/>
                  </a:lnTo>
                  <a:lnTo>
                    <a:pt x="13118" y="12219"/>
                  </a:lnTo>
                  <a:lnTo>
                    <a:pt x="19756" y="8386"/>
                  </a:lnTo>
                  <a:cubicBezTo>
                    <a:pt x="19871" y="8320"/>
                    <a:pt x="19982" y="8242"/>
                    <a:pt x="20091" y="8158"/>
                  </a:cubicBezTo>
                  <a:lnTo>
                    <a:pt x="21544" y="8986"/>
                  </a:lnTo>
                  <a:cubicBezTo>
                    <a:pt x="21588" y="9011"/>
                    <a:pt x="21642" y="9003"/>
                    <a:pt x="21696" y="8972"/>
                  </a:cubicBezTo>
                  <a:cubicBezTo>
                    <a:pt x="21807" y="8908"/>
                    <a:pt x="21915" y="8746"/>
                    <a:pt x="21915" y="8595"/>
                  </a:cubicBezTo>
                  <a:lnTo>
                    <a:pt x="21904" y="4665"/>
                  </a:lnTo>
                  <a:close/>
                  <a:moveTo>
                    <a:pt x="6869" y="10025"/>
                  </a:moveTo>
                  <a:cubicBezTo>
                    <a:pt x="6550" y="10349"/>
                    <a:pt x="6386" y="10785"/>
                    <a:pt x="6388" y="11289"/>
                  </a:cubicBezTo>
                  <a:cubicBezTo>
                    <a:pt x="6386" y="10785"/>
                    <a:pt x="6550" y="10349"/>
                    <a:pt x="6869" y="10025"/>
                  </a:cubicBezTo>
                  <a:close/>
                  <a:moveTo>
                    <a:pt x="8044" y="9884"/>
                  </a:moveTo>
                  <a:cubicBezTo>
                    <a:pt x="8006" y="9775"/>
                    <a:pt x="7952" y="9695"/>
                    <a:pt x="7881" y="9647"/>
                  </a:cubicBezTo>
                  <a:cubicBezTo>
                    <a:pt x="7952" y="9695"/>
                    <a:pt x="8006" y="9775"/>
                    <a:pt x="8044" y="9884"/>
                  </a:cubicBezTo>
                  <a:cubicBezTo>
                    <a:pt x="8080" y="9994"/>
                    <a:pt x="8099" y="10133"/>
                    <a:pt x="8099" y="10301"/>
                  </a:cubicBezTo>
                  <a:cubicBezTo>
                    <a:pt x="8099" y="10133"/>
                    <a:pt x="8080" y="9994"/>
                    <a:pt x="8044" y="9884"/>
                  </a:cubicBezTo>
                  <a:close/>
                  <a:moveTo>
                    <a:pt x="12006" y="7326"/>
                  </a:moveTo>
                  <a:cubicBezTo>
                    <a:pt x="12041" y="7249"/>
                    <a:pt x="12069" y="7170"/>
                    <a:pt x="12092" y="7088"/>
                  </a:cubicBezTo>
                  <a:cubicBezTo>
                    <a:pt x="12068" y="7170"/>
                    <a:pt x="12041" y="7249"/>
                    <a:pt x="12006" y="7326"/>
                  </a:cubicBezTo>
                  <a:cubicBezTo>
                    <a:pt x="11953" y="7443"/>
                    <a:pt x="11880" y="7553"/>
                    <a:pt x="11770" y="7656"/>
                  </a:cubicBezTo>
                  <a:cubicBezTo>
                    <a:pt x="11879" y="7553"/>
                    <a:pt x="11953" y="7443"/>
                    <a:pt x="12006" y="7326"/>
                  </a:cubicBez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760050" y="372750"/>
              <a:ext cx="120500" cy="163525"/>
            </a:xfrm>
            <a:custGeom>
              <a:avLst/>
              <a:gdLst/>
              <a:ahLst/>
              <a:cxnLst/>
              <a:rect l="l" t="t" r="r" b="b"/>
              <a:pathLst>
                <a:path w="4820" h="6541" extrusionOk="0">
                  <a:moveTo>
                    <a:pt x="4697" y="0"/>
                  </a:moveTo>
                  <a:cubicBezTo>
                    <a:pt x="4670" y="0"/>
                    <a:pt x="4640" y="9"/>
                    <a:pt x="4607" y="28"/>
                  </a:cubicBezTo>
                  <a:lnTo>
                    <a:pt x="201" y="2572"/>
                  </a:lnTo>
                  <a:cubicBezTo>
                    <a:pt x="90" y="2636"/>
                    <a:pt x="1" y="2791"/>
                    <a:pt x="2" y="2918"/>
                  </a:cubicBezTo>
                  <a:lnTo>
                    <a:pt x="11" y="6399"/>
                  </a:lnTo>
                  <a:cubicBezTo>
                    <a:pt x="12" y="6489"/>
                    <a:pt x="57" y="6541"/>
                    <a:pt x="122" y="6541"/>
                  </a:cubicBezTo>
                  <a:cubicBezTo>
                    <a:pt x="149" y="6541"/>
                    <a:pt x="180" y="6532"/>
                    <a:pt x="212" y="6514"/>
                  </a:cubicBezTo>
                  <a:lnTo>
                    <a:pt x="4619" y="3969"/>
                  </a:lnTo>
                  <a:cubicBezTo>
                    <a:pt x="4730" y="3906"/>
                    <a:pt x="4819" y="3751"/>
                    <a:pt x="4819" y="3623"/>
                  </a:cubicBezTo>
                  <a:lnTo>
                    <a:pt x="4809" y="143"/>
                  </a:lnTo>
                  <a:cubicBezTo>
                    <a:pt x="4809" y="52"/>
                    <a:pt x="4763" y="0"/>
                    <a:pt x="4697" y="0"/>
                  </a:cubicBezTo>
                  <a:close/>
                </a:path>
              </a:pathLst>
            </a:custGeom>
            <a:gradFill>
              <a:gsLst>
                <a:gs pos="0">
                  <a:schemeClr val="lt2"/>
                </a:gs>
                <a:gs pos="100000">
                  <a:schemeClr val="dk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677925" y="555275"/>
              <a:ext cx="120500" cy="163550"/>
            </a:xfrm>
            <a:custGeom>
              <a:avLst/>
              <a:gdLst/>
              <a:ahLst/>
              <a:cxnLst/>
              <a:rect l="l" t="t" r="r" b="b"/>
              <a:pathLst>
                <a:path w="4820" h="6542" extrusionOk="0">
                  <a:moveTo>
                    <a:pt x="4698" y="0"/>
                  </a:moveTo>
                  <a:cubicBezTo>
                    <a:pt x="4670" y="0"/>
                    <a:pt x="4640" y="9"/>
                    <a:pt x="4607" y="28"/>
                  </a:cubicBezTo>
                  <a:lnTo>
                    <a:pt x="201" y="2573"/>
                  </a:lnTo>
                  <a:cubicBezTo>
                    <a:pt x="90" y="2636"/>
                    <a:pt x="0" y="2791"/>
                    <a:pt x="1" y="2918"/>
                  </a:cubicBezTo>
                  <a:lnTo>
                    <a:pt x="11" y="6399"/>
                  </a:lnTo>
                  <a:cubicBezTo>
                    <a:pt x="11" y="6489"/>
                    <a:pt x="56" y="6541"/>
                    <a:pt x="122" y="6541"/>
                  </a:cubicBezTo>
                  <a:cubicBezTo>
                    <a:pt x="149" y="6541"/>
                    <a:pt x="180" y="6532"/>
                    <a:pt x="212" y="6514"/>
                  </a:cubicBezTo>
                  <a:lnTo>
                    <a:pt x="4619" y="3969"/>
                  </a:lnTo>
                  <a:cubicBezTo>
                    <a:pt x="4730" y="3905"/>
                    <a:pt x="4819" y="3750"/>
                    <a:pt x="4819" y="3623"/>
                  </a:cubicBezTo>
                  <a:lnTo>
                    <a:pt x="4809" y="142"/>
                  </a:lnTo>
                  <a:cubicBezTo>
                    <a:pt x="4809" y="52"/>
                    <a:pt x="4763" y="0"/>
                    <a:pt x="4698" y="0"/>
                  </a:cubicBezTo>
                  <a:close/>
                </a:path>
              </a:pathLst>
            </a:custGeom>
            <a:gradFill>
              <a:gsLst>
                <a:gs pos="0">
                  <a:schemeClr val="lt2"/>
                </a:gs>
                <a:gs pos="100000">
                  <a:schemeClr val="dk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818325" y="1267075"/>
              <a:ext cx="371875" cy="365900"/>
            </a:xfrm>
            <a:custGeom>
              <a:avLst/>
              <a:gdLst/>
              <a:ahLst/>
              <a:cxnLst/>
              <a:rect l="l" t="t" r="r" b="b"/>
              <a:pathLst>
                <a:path w="14875" h="14636" extrusionOk="0">
                  <a:moveTo>
                    <a:pt x="14580" y="166"/>
                  </a:moveTo>
                  <a:lnTo>
                    <a:pt x="14580" y="331"/>
                  </a:lnTo>
                  <a:lnTo>
                    <a:pt x="14589" y="3606"/>
                  </a:lnTo>
                  <a:lnTo>
                    <a:pt x="8818" y="6938"/>
                  </a:lnTo>
                  <a:lnTo>
                    <a:pt x="6843" y="10359"/>
                  </a:lnTo>
                  <a:lnTo>
                    <a:pt x="0" y="14309"/>
                  </a:lnTo>
                  <a:cubicBezTo>
                    <a:pt x="7" y="14365"/>
                    <a:pt x="10" y="14424"/>
                    <a:pt x="10" y="14485"/>
                  </a:cubicBezTo>
                  <a:cubicBezTo>
                    <a:pt x="10" y="14534"/>
                    <a:pt x="8" y="14584"/>
                    <a:pt x="5" y="14635"/>
                  </a:cubicBezTo>
                  <a:lnTo>
                    <a:pt x="6962" y="10618"/>
                  </a:lnTo>
                  <a:lnTo>
                    <a:pt x="8937" y="7198"/>
                  </a:lnTo>
                  <a:lnTo>
                    <a:pt x="14875" y="3769"/>
                  </a:lnTo>
                  <a:lnTo>
                    <a:pt x="14864" y="166"/>
                  </a:lnTo>
                  <a:lnTo>
                    <a:pt x="14864" y="0"/>
                  </a:lnTo>
                  <a:lnTo>
                    <a:pt x="14579" y="166"/>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088650" y="1016950"/>
              <a:ext cx="61500" cy="64850"/>
            </a:xfrm>
            <a:custGeom>
              <a:avLst/>
              <a:gdLst/>
              <a:ahLst/>
              <a:cxnLst/>
              <a:rect l="l" t="t" r="r" b="b"/>
              <a:pathLst>
                <a:path w="2460" h="2594" extrusionOk="0">
                  <a:moveTo>
                    <a:pt x="0" y="858"/>
                  </a:moveTo>
                  <a:lnTo>
                    <a:pt x="974" y="2593"/>
                  </a:lnTo>
                  <a:lnTo>
                    <a:pt x="2460" y="1736"/>
                  </a:lnTo>
                  <a:lnTo>
                    <a:pt x="1486"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022200" y="1055325"/>
              <a:ext cx="61500" cy="64850"/>
            </a:xfrm>
            <a:custGeom>
              <a:avLst/>
              <a:gdLst/>
              <a:ahLst/>
              <a:cxnLst/>
              <a:rect l="l" t="t" r="r" b="b"/>
              <a:pathLst>
                <a:path w="2460" h="2594" extrusionOk="0">
                  <a:moveTo>
                    <a:pt x="0" y="858"/>
                  </a:moveTo>
                  <a:lnTo>
                    <a:pt x="974" y="2594"/>
                  </a:lnTo>
                  <a:lnTo>
                    <a:pt x="2460" y="1736"/>
                  </a:lnTo>
                  <a:lnTo>
                    <a:pt x="1486"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955725" y="1093675"/>
              <a:ext cx="61500" cy="64875"/>
            </a:xfrm>
            <a:custGeom>
              <a:avLst/>
              <a:gdLst/>
              <a:ahLst/>
              <a:cxnLst/>
              <a:rect l="l" t="t" r="r" b="b"/>
              <a:pathLst>
                <a:path w="2460" h="2595" extrusionOk="0">
                  <a:moveTo>
                    <a:pt x="0" y="859"/>
                  </a:moveTo>
                  <a:lnTo>
                    <a:pt x="974" y="2594"/>
                  </a:lnTo>
                  <a:lnTo>
                    <a:pt x="2460" y="1737"/>
                  </a:lnTo>
                  <a:lnTo>
                    <a:pt x="1486"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201425" y="1002250"/>
              <a:ext cx="269725" cy="213050"/>
            </a:xfrm>
            <a:custGeom>
              <a:avLst/>
              <a:gdLst/>
              <a:ahLst/>
              <a:cxnLst/>
              <a:rect l="l" t="t" r="r" b="b"/>
              <a:pathLst>
                <a:path w="10789" h="8522" extrusionOk="0">
                  <a:moveTo>
                    <a:pt x="1081" y="5601"/>
                  </a:moveTo>
                  <a:lnTo>
                    <a:pt x="0" y="7040"/>
                  </a:lnTo>
                  <a:lnTo>
                    <a:pt x="6" y="8521"/>
                  </a:lnTo>
                  <a:lnTo>
                    <a:pt x="10788" y="2296"/>
                  </a:lnTo>
                  <a:lnTo>
                    <a:pt x="10782"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811050" y="1271600"/>
              <a:ext cx="25025" cy="36675"/>
            </a:xfrm>
            <a:custGeom>
              <a:avLst/>
              <a:gdLst/>
              <a:ahLst/>
              <a:cxnLst/>
              <a:rect l="l" t="t" r="r" b="b"/>
              <a:pathLst>
                <a:path w="1001" h="1467" extrusionOk="0">
                  <a:moveTo>
                    <a:pt x="497" y="160"/>
                  </a:moveTo>
                  <a:cubicBezTo>
                    <a:pt x="223" y="319"/>
                    <a:pt x="1" y="704"/>
                    <a:pt x="1" y="1023"/>
                  </a:cubicBezTo>
                  <a:cubicBezTo>
                    <a:pt x="2" y="1338"/>
                    <a:pt x="226" y="1466"/>
                    <a:pt x="500" y="1307"/>
                  </a:cubicBezTo>
                  <a:cubicBezTo>
                    <a:pt x="777" y="1147"/>
                    <a:pt x="1001" y="762"/>
                    <a:pt x="1000" y="447"/>
                  </a:cubicBezTo>
                  <a:cubicBezTo>
                    <a:pt x="999" y="128"/>
                    <a:pt x="774" y="0"/>
                    <a:pt x="497" y="160"/>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786950" y="1237025"/>
              <a:ext cx="73175" cy="106550"/>
            </a:xfrm>
            <a:custGeom>
              <a:avLst/>
              <a:gdLst/>
              <a:ahLst/>
              <a:cxnLst/>
              <a:rect l="l" t="t" r="r" b="b"/>
              <a:pathLst>
                <a:path w="2927" h="4262" extrusionOk="0">
                  <a:moveTo>
                    <a:pt x="2918" y="1113"/>
                  </a:moveTo>
                  <a:cubicBezTo>
                    <a:pt x="2923" y="1164"/>
                    <a:pt x="2926" y="1218"/>
                    <a:pt x="2926" y="1274"/>
                  </a:cubicBezTo>
                  <a:cubicBezTo>
                    <a:pt x="2926" y="1328"/>
                    <a:pt x="2924" y="1384"/>
                    <a:pt x="2920" y="1440"/>
                  </a:cubicBezTo>
                  <a:cubicBezTo>
                    <a:pt x="2850" y="2331"/>
                    <a:pt x="2226" y="3358"/>
                    <a:pt x="1467" y="3796"/>
                  </a:cubicBezTo>
                  <a:cubicBezTo>
                    <a:pt x="662" y="4261"/>
                    <a:pt x="5" y="3887"/>
                    <a:pt x="3" y="2961"/>
                  </a:cubicBezTo>
                  <a:cubicBezTo>
                    <a:pt x="0" y="2035"/>
                    <a:pt x="652" y="902"/>
                    <a:pt x="1458" y="437"/>
                  </a:cubicBezTo>
                  <a:cubicBezTo>
                    <a:pt x="2216" y="0"/>
                    <a:pt x="2843" y="305"/>
                    <a:pt x="2918" y="1112"/>
                  </a:cubicBezTo>
                  <a:close/>
                  <a:moveTo>
                    <a:pt x="1467" y="3469"/>
                  </a:moveTo>
                  <a:cubicBezTo>
                    <a:pt x="2116" y="3094"/>
                    <a:pt x="2643" y="2182"/>
                    <a:pt x="2641" y="1438"/>
                  </a:cubicBezTo>
                  <a:cubicBezTo>
                    <a:pt x="2638" y="693"/>
                    <a:pt x="2109" y="390"/>
                    <a:pt x="1459" y="765"/>
                  </a:cubicBezTo>
                  <a:cubicBezTo>
                    <a:pt x="812" y="1138"/>
                    <a:pt x="286" y="2051"/>
                    <a:pt x="288" y="2797"/>
                  </a:cubicBezTo>
                  <a:cubicBezTo>
                    <a:pt x="290" y="3540"/>
                    <a:pt x="820" y="3843"/>
                    <a:pt x="1466" y="3469"/>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771075" y="1007300"/>
              <a:ext cx="73175" cy="106550"/>
            </a:xfrm>
            <a:custGeom>
              <a:avLst/>
              <a:gdLst/>
              <a:ahLst/>
              <a:cxnLst/>
              <a:rect l="l" t="t" r="r" b="b"/>
              <a:pathLst>
                <a:path w="2927" h="4262" extrusionOk="0">
                  <a:moveTo>
                    <a:pt x="1456" y="466"/>
                  </a:moveTo>
                  <a:cubicBezTo>
                    <a:pt x="2263" y="0"/>
                    <a:pt x="2921" y="373"/>
                    <a:pt x="2924" y="1299"/>
                  </a:cubicBezTo>
                  <a:cubicBezTo>
                    <a:pt x="2926" y="2225"/>
                    <a:pt x="2272" y="3359"/>
                    <a:pt x="1465" y="3824"/>
                  </a:cubicBezTo>
                  <a:cubicBezTo>
                    <a:pt x="709" y="4261"/>
                    <a:pt x="84" y="3955"/>
                    <a:pt x="9" y="3148"/>
                  </a:cubicBezTo>
                  <a:cubicBezTo>
                    <a:pt x="4" y="3097"/>
                    <a:pt x="2" y="3043"/>
                    <a:pt x="2" y="2986"/>
                  </a:cubicBezTo>
                  <a:cubicBezTo>
                    <a:pt x="0" y="2932"/>
                    <a:pt x="4" y="2876"/>
                    <a:pt x="8" y="2820"/>
                  </a:cubicBezTo>
                  <a:cubicBezTo>
                    <a:pt x="76" y="1930"/>
                    <a:pt x="698" y="904"/>
                    <a:pt x="1456" y="466"/>
                  </a:cubicBezTo>
                  <a:close/>
                  <a:moveTo>
                    <a:pt x="1465" y="3497"/>
                  </a:moveTo>
                  <a:cubicBezTo>
                    <a:pt x="2114" y="3122"/>
                    <a:pt x="2641" y="2210"/>
                    <a:pt x="2639" y="1463"/>
                  </a:cubicBezTo>
                  <a:cubicBezTo>
                    <a:pt x="2637" y="721"/>
                    <a:pt x="2107" y="419"/>
                    <a:pt x="1457" y="794"/>
                  </a:cubicBezTo>
                  <a:cubicBezTo>
                    <a:pt x="810" y="1166"/>
                    <a:pt x="284" y="2079"/>
                    <a:pt x="286" y="2822"/>
                  </a:cubicBezTo>
                  <a:cubicBezTo>
                    <a:pt x="288" y="3568"/>
                    <a:pt x="819" y="3871"/>
                    <a:pt x="1464" y="3497"/>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575100" y="1119300"/>
              <a:ext cx="171150" cy="113775"/>
            </a:xfrm>
            <a:custGeom>
              <a:avLst/>
              <a:gdLst/>
              <a:ahLst/>
              <a:cxnLst/>
              <a:rect l="l" t="t" r="r" b="b"/>
              <a:pathLst>
                <a:path w="6846" h="4551" extrusionOk="0">
                  <a:moveTo>
                    <a:pt x="0" y="3952"/>
                  </a:moveTo>
                  <a:lnTo>
                    <a:pt x="3" y="4550"/>
                  </a:lnTo>
                  <a:lnTo>
                    <a:pt x="6846" y="599"/>
                  </a:lnTo>
                  <a:lnTo>
                    <a:pt x="6845"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688375" y="1157125"/>
              <a:ext cx="57975" cy="44900"/>
            </a:xfrm>
            <a:custGeom>
              <a:avLst/>
              <a:gdLst/>
              <a:ahLst/>
              <a:cxnLst/>
              <a:rect l="l" t="t" r="r" b="b"/>
              <a:pathLst>
                <a:path w="2319" h="1796" extrusionOk="0">
                  <a:moveTo>
                    <a:pt x="1" y="1338"/>
                  </a:moveTo>
                  <a:lnTo>
                    <a:pt x="251" y="1796"/>
                  </a:lnTo>
                  <a:lnTo>
                    <a:pt x="2319" y="602"/>
                  </a:lnTo>
                  <a:lnTo>
                    <a:pt x="2318"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859875" y="1077800"/>
              <a:ext cx="911425" cy="217600"/>
            </a:xfrm>
            <a:custGeom>
              <a:avLst/>
              <a:gdLst/>
              <a:ahLst/>
              <a:cxnLst/>
              <a:rect l="l" t="t" r="r" b="b"/>
              <a:pathLst>
                <a:path w="36457" h="8704" extrusionOk="0">
                  <a:moveTo>
                    <a:pt x="1" y="7482"/>
                  </a:moveTo>
                  <a:cubicBezTo>
                    <a:pt x="6" y="7533"/>
                    <a:pt x="9" y="7587"/>
                    <a:pt x="9" y="7643"/>
                  </a:cubicBezTo>
                  <a:cubicBezTo>
                    <a:pt x="9" y="7697"/>
                    <a:pt x="7" y="7753"/>
                    <a:pt x="3" y="7809"/>
                  </a:cubicBezTo>
                  <a:lnTo>
                    <a:pt x="11508" y="1165"/>
                  </a:lnTo>
                  <a:lnTo>
                    <a:pt x="11530" y="8703"/>
                  </a:lnTo>
                  <a:lnTo>
                    <a:pt x="12918" y="7902"/>
                  </a:lnTo>
                  <a:lnTo>
                    <a:pt x="12918" y="7736"/>
                  </a:lnTo>
                  <a:lnTo>
                    <a:pt x="13202" y="7571"/>
                  </a:lnTo>
                  <a:lnTo>
                    <a:pt x="13204" y="7737"/>
                  </a:lnTo>
                  <a:lnTo>
                    <a:pt x="21023" y="3222"/>
                  </a:lnTo>
                  <a:lnTo>
                    <a:pt x="26267" y="6211"/>
                  </a:lnTo>
                  <a:lnTo>
                    <a:pt x="36457" y="327"/>
                  </a:lnTo>
                  <a:cubicBezTo>
                    <a:pt x="36452" y="277"/>
                    <a:pt x="36450" y="223"/>
                    <a:pt x="36450" y="166"/>
                  </a:cubicBezTo>
                  <a:cubicBezTo>
                    <a:pt x="36450" y="112"/>
                    <a:pt x="36452" y="56"/>
                    <a:pt x="36456" y="0"/>
                  </a:cubicBezTo>
                  <a:lnTo>
                    <a:pt x="26383" y="5816"/>
                  </a:lnTo>
                  <a:lnTo>
                    <a:pt x="21139" y="2827"/>
                  </a:lnTo>
                  <a:lnTo>
                    <a:pt x="11813" y="8211"/>
                  </a:lnTo>
                  <a:lnTo>
                    <a:pt x="11792" y="673"/>
                  </a:lnTo>
                  <a:lnTo>
                    <a:pt x="1" y="748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95125" y="1042575"/>
              <a:ext cx="25025" cy="36675"/>
            </a:xfrm>
            <a:custGeom>
              <a:avLst/>
              <a:gdLst/>
              <a:ahLst/>
              <a:cxnLst/>
              <a:rect l="l" t="t" r="r" b="b"/>
              <a:pathLst>
                <a:path w="1001" h="1467" extrusionOk="0">
                  <a:moveTo>
                    <a:pt x="497" y="160"/>
                  </a:moveTo>
                  <a:cubicBezTo>
                    <a:pt x="223" y="319"/>
                    <a:pt x="1" y="704"/>
                    <a:pt x="1" y="1020"/>
                  </a:cubicBezTo>
                  <a:cubicBezTo>
                    <a:pt x="2" y="1339"/>
                    <a:pt x="226" y="1466"/>
                    <a:pt x="500" y="1308"/>
                  </a:cubicBezTo>
                  <a:cubicBezTo>
                    <a:pt x="778" y="1148"/>
                    <a:pt x="1001" y="763"/>
                    <a:pt x="1000" y="444"/>
                  </a:cubicBezTo>
                  <a:cubicBezTo>
                    <a:pt x="999" y="128"/>
                    <a:pt x="774" y="0"/>
                    <a:pt x="497" y="160"/>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94565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78"/>
        <p:cNvGrpSpPr/>
        <p:nvPr/>
      </p:nvGrpSpPr>
      <p:grpSpPr>
        <a:xfrm>
          <a:off x="0" y="0"/>
          <a:ext cx="0" cy="0"/>
          <a:chOff x="0" y="0"/>
          <a:chExt cx="0" cy="0"/>
        </a:xfrm>
      </p:grpSpPr>
      <p:pic>
        <p:nvPicPr>
          <p:cNvPr id="179" name="Google Shape;179;p15"/>
          <p:cNvPicPr preferRelativeResize="0"/>
          <p:nvPr/>
        </p:nvPicPr>
        <p:blipFill rotWithShape="1">
          <a:blip r:embed="rId2" cstate="email">
            <a:alphaModFix amt="60000"/>
            <a:extLst>
              <a:ext uri="{28A0092B-C50C-407E-A947-70E740481C1C}">
                <a14:useLocalDpi xmlns:a14="http://schemas.microsoft.com/office/drawing/2010/main"/>
              </a:ext>
            </a:extLst>
          </a:blip>
          <a:srcRect/>
          <a:stretch/>
        </p:blipFill>
        <p:spPr>
          <a:xfrm>
            <a:off x="0" y="0"/>
            <a:ext cx="9144003" cy="5143501"/>
          </a:xfrm>
          <a:prstGeom prst="rect">
            <a:avLst/>
          </a:prstGeom>
          <a:noFill/>
          <a:ln>
            <a:noFill/>
          </a:ln>
        </p:spPr>
      </p:pic>
      <p:sp>
        <p:nvSpPr>
          <p:cNvPr id="180" name="Google Shape;180;p15"/>
          <p:cNvSpPr/>
          <p:nvPr/>
        </p:nvSpPr>
        <p:spPr>
          <a:xfrm>
            <a:off x="0" y="0"/>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txBox="1">
            <a:spLocks noGrp="1"/>
          </p:cNvSpPr>
          <p:nvPr>
            <p:ph type="body" idx="1"/>
          </p:nvPr>
        </p:nvSpPr>
        <p:spPr>
          <a:xfrm>
            <a:off x="720000" y="1914750"/>
            <a:ext cx="4823700" cy="2076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sz="14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182" name="Google Shape;182;p15"/>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3893562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30"/>
        <p:cNvGrpSpPr/>
        <p:nvPr/>
      </p:nvGrpSpPr>
      <p:grpSpPr>
        <a:xfrm>
          <a:off x="0" y="0"/>
          <a:ext cx="0" cy="0"/>
          <a:chOff x="0" y="0"/>
          <a:chExt cx="0" cy="0"/>
        </a:xfrm>
      </p:grpSpPr>
      <p:pic>
        <p:nvPicPr>
          <p:cNvPr id="231" name="Google Shape;231;p25"/>
          <p:cNvPicPr preferRelativeResize="0"/>
          <p:nvPr/>
        </p:nvPicPr>
        <p:blipFill rotWithShape="1">
          <a:blip r:embed="rId2" cstate="email">
            <a:alphaModFix amt="70000"/>
            <a:extLst>
              <a:ext uri="{28A0092B-C50C-407E-A947-70E740481C1C}">
                <a14:useLocalDpi xmlns:a14="http://schemas.microsoft.com/office/drawing/2010/main"/>
              </a:ext>
            </a:extLst>
          </a:blip>
          <a:srcRect/>
          <a:stretch/>
        </p:blipFill>
        <p:spPr>
          <a:xfrm>
            <a:off x="0" y="0"/>
            <a:ext cx="9144003" cy="5143501"/>
          </a:xfrm>
          <a:prstGeom prst="rect">
            <a:avLst/>
          </a:prstGeom>
          <a:noFill/>
          <a:ln>
            <a:noFill/>
          </a:ln>
        </p:spPr>
      </p:pic>
      <p:sp>
        <p:nvSpPr>
          <p:cNvPr id="232" name="Google Shape;232;p25"/>
          <p:cNvSpPr/>
          <p:nvPr/>
        </p:nvSpPr>
        <p:spPr>
          <a:xfrm rot="10800000">
            <a:off x="0" y="0"/>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4" name="Google Shape;234;p25"/>
          <p:cNvSpPr txBox="1">
            <a:spLocks noGrp="1"/>
          </p:cNvSpPr>
          <p:nvPr>
            <p:ph type="subTitle" idx="1"/>
          </p:nvPr>
        </p:nvSpPr>
        <p:spPr>
          <a:xfrm>
            <a:off x="715100" y="2794700"/>
            <a:ext cx="2366100" cy="46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5" name="Google Shape;235;p25"/>
          <p:cNvSpPr txBox="1">
            <a:spLocks noGrp="1"/>
          </p:cNvSpPr>
          <p:nvPr>
            <p:ph type="subTitle" idx="2"/>
          </p:nvPr>
        </p:nvSpPr>
        <p:spPr>
          <a:xfrm>
            <a:off x="3388953" y="2794700"/>
            <a:ext cx="2366100" cy="46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6" name="Google Shape;236;p25"/>
          <p:cNvSpPr txBox="1">
            <a:spLocks noGrp="1"/>
          </p:cNvSpPr>
          <p:nvPr>
            <p:ph type="subTitle" idx="3"/>
          </p:nvPr>
        </p:nvSpPr>
        <p:spPr>
          <a:xfrm>
            <a:off x="715100" y="3258553"/>
            <a:ext cx="2366100" cy="7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7" name="Google Shape;237;p25"/>
          <p:cNvSpPr txBox="1">
            <a:spLocks noGrp="1"/>
          </p:cNvSpPr>
          <p:nvPr>
            <p:ph type="subTitle" idx="4"/>
          </p:nvPr>
        </p:nvSpPr>
        <p:spPr>
          <a:xfrm>
            <a:off x="3388954" y="3258553"/>
            <a:ext cx="2366100" cy="7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25"/>
          <p:cNvSpPr txBox="1">
            <a:spLocks noGrp="1"/>
          </p:cNvSpPr>
          <p:nvPr>
            <p:ph type="subTitle" idx="5"/>
          </p:nvPr>
        </p:nvSpPr>
        <p:spPr>
          <a:xfrm>
            <a:off x="6062803" y="2794700"/>
            <a:ext cx="2366100" cy="46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9" name="Google Shape;239;p25"/>
          <p:cNvSpPr txBox="1">
            <a:spLocks noGrp="1"/>
          </p:cNvSpPr>
          <p:nvPr>
            <p:ph type="subTitle" idx="6"/>
          </p:nvPr>
        </p:nvSpPr>
        <p:spPr>
          <a:xfrm>
            <a:off x="6062803" y="3258553"/>
            <a:ext cx="2366100" cy="7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5090222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54"/>
        <p:cNvGrpSpPr/>
        <p:nvPr/>
      </p:nvGrpSpPr>
      <p:grpSpPr>
        <a:xfrm>
          <a:off x="0" y="0"/>
          <a:ext cx="0" cy="0"/>
          <a:chOff x="0" y="0"/>
          <a:chExt cx="0" cy="0"/>
        </a:xfrm>
      </p:grpSpPr>
      <p:pic>
        <p:nvPicPr>
          <p:cNvPr id="55" name="Google Shape;55;p4"/>
          <p:cNvPicPr preferRelativeResize="0"/>
          <p:nvPr/>
        </p:nvPicPr>
        <p:blipFill rotWithShape="1">
          <a:blip r:embed="rId2" cstate="email">
            <a:alphaModFix amt="48000"/>
            <a:extLst>
              <a:ext uri="{28A0092B-C50C-407E-A947-70E740481C1C}">
                <a14:useLocalDpi xmlns:a14="http://schemas.microsoft.com/office/drawing/2010/main"/>
              </a:ext>
            </a:extLst>
          </a:blip>
          <a:srcRect/>
          <a:stretch/>
        </p:blipFill>
        <p:spPr>
          <a:xfrm>
            <a:off x="0" y="0"/>
            <a:ext cx="9144003" cy="5143501"/>
          </a:xfrm>
          <a:prstGeom prst="rect">
            <a:avLst/>
          </a:prstGeom>
          <a:noFill/>
          <a:ln>
            <a:noFill/>
          </a:ln>
          <a:effectLst>
            <a:outerShdw blurRad="57150" dist="19050" dir="5400000" algn="bl" rotWithShape="0">
              <a:srgbClr val="000000">
                <a:alpha val="50000"/>
              </a:srgbClr>
            </a:outerShdw>
          </a:effectLst>
        </p:spPr>
      </p:pic>
      <p:sp>
        <p:nvSpPr>
          <p:cNvPr id="56" name="Google Shape;56;p4"/>
          <p:cNvSpPr/>
          <p:nvPr/>
        </p:nvSpPr>
        <p:spPr>
          <a:xfrm rot="10800000" flipH="1">
            <a:off x="3" y="1"/>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txBox="1">
            <a:spLocks noGrp="1"/>
          </p:cNvSpPr>
          <p:nvPr>
            <p:ph type="body" idx="1"/>
          </p:nvPr>
        </p:nvSpPr>
        <p:spPr>
          <a:xfrm>
            <a:off x="720000" y="1181450"/>
            <a:ext cx="5100000" cy="3427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58" name="Google Shape;58;p4"/>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4182329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542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300"/>
              <a:buFont typeface="Poppins ExtraBold"/>
              <a:buNone/>
              <a:defRPr sz="3300">
                <a:solidFill>
                  <a:schemeClr val="lt1"/>
                </a:solidFill>
                <a:latin typeface="Poppins ExtraBold"/>
                <a:ea typeface="Poppins ExtraBold"/>
                <a:cs typeface="Poppins ExtraBold"/>
                <a:sym typeface="Poppins ExtraBold"/>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1pPr>
            <a:lvl2pPr marL="914400" lvl="1"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2pPr>
            <a:lvl3pPr marL="1371600" lvl="2"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3pPr>
            <a:lvl4pPr marL="1828800" lvl="3"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4pPr>
            <a:lvl5pPr marL="2286000" lvl="4"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5pPr>
            <a:lvl6pPr marL="2743200" lvl="5"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6pPr>
            <a:lvl7pPr marL="3200400" lvl="6"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7pPr>
            <a:lvl8pPr marL="3657600" lvl="7"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8pPr>
            <a:lvl9pPr marL="4114800" lvl="8" indent="-317500">
              <a:lnSpc>
                <a:spcPct val="100000"/>
              </a:lnSpc>
              <a:spcBef>
                <a:spcPts val="1600"/>
              </a:spcBef>
              <a:spcAft>
                <a:spcPts val="1600"/>
              </a:spcAft>
              <a:buClr>
                <a:schemeClr val="dk1"/>
              </a:buClr>
              <a:buSzPts val="1400"/>
              <a:buFont typeface="Work Sans"/>
              <a:buChar char="■"/>
              <a:defRPr>
                <a:solidFill>
                  <a:schemeClr val="dk1"/>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55" r:id="rId1"/>
    <p:sldLayoutId id="2147483676" r:id="rId2"/>
    <p:sldLayoutId id="2147483677" r:id="rId3"/>
    <p:sldLayoutId id="2147483678" r:id="rId4"/>
    <p:sldLayoutId id="2147483679" r:id="rId5"/>
    <p:sldLayoutId id="2147483683" r:id="rId6"/>
    <p:sldLayoutId id="2147483684" r:id="rId7"/>
    <p:sldLayoutId id="2147483685" r:id="rId8"/>
    <p:sldLayoutId id="2147483686" r:id="rId9"/>
    <p:sldLayoutId id="2147483687" r:id="rId10"/>
    <p:sldLayoutId id="214748368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7"/>
          <p:cNvSpPr txBox="1">
            <a:spLocks noGrp="1"/>
          </p:cNvSpPr>
          <p:nvPr>
            <p:ph type="ctrTitle"/>
          </p:nvPr>
        </p:nvSpPr>
        <p:spPr>
          <a:xfrm>
            <a:off x="304800" y="819150"/>
            <a:ext cx="6023850" cy="3252550"/>
          </a:xfrm>
          <a:prstGeom prst="rect">
            <a:avLst/>
          </a:prstGeom>
        </p:spPr>
        <p:txBody>
          <a:bodyPr spcFirstLastPara="1" wrap="square" lIns="91425" tIns="91425" rIns="91425" bIns="91425" anchor="t" anchorCtr="0">
            <a:noAutofit/>
          </a:bodyPr>
          <a:lstStyle/>
          <a:p>
            <a:pPr lvl="0"/>
            <a:r>
              <a:rPr lang="en" sz="4600" dirty="0">
                <a:solidFill>
                  <a:schemeClr val="lt1"/>
                </a:solidFill>
              </a:rPr>
              <a:t>Networking Project </a:t>
            </a:r>
            <a:br>
              <a:rPr lang="en" sz="4600" dirty="0">
                <a:solidFill>
                  <a:schemeClr val="lt1"/>
                </a:solidFill>
              </a:rPr>
            </a:br>
            <a:endParaRPr sz="3200" dirty="0">
              <a:solidFill>
                <a:schemeClr val="dk2"/>
              </a:solidFill>
            </a:endParaRPr>
          </a:p>
        </p:txBody>
      </p:sp>
      <p:sp>
        <p:nvSpPr>
          <p:cNvPr id="329" name="Google Shape;329;p37"/>
          <p:cNvSpPr txBox="1">
            <a:spLocks noGrp="1"/>
          </p:cNvSpPr>
          <p:nvPr>
            <p:ph type="subTitle" idx="1"/>
          </p:nvPr>
        </p:nvSpPr>
        <p:spPr>
          <a:xfrm>
            <a:off x="306700" y="1733550"/>
            <a:ext cx="5939800" cy="2667000"/>
          </a:xfrm>
          <a:prstGeom prst="rect">
            <a:avLst/>
          </a:prstGeom>
        </p:spPr>
        <p:txBody>
          <a:bodyPr spcFirstLastPara="1" wrap="square" lIns="118850" tIns="91425" rIns="91425" bIns="91425" anchor="t" anchorCtr="0">
            <a:noAutofit/>
          </a:bodyPr>
          <a:lstStyle/>
          <a:p>
            <a:pPr marL="0" lvl="0" indent="0"/>
            <a:r>
              <a:rPr lang="en-US" sz="3200" dirty="0">
                <a:solidFill>
                  <a:schemeClr val="dk2"/>
                </a:solidFill>
              </a:rPr>
              <a:t>Comprehensive secure network design of a company</a:t>
            </a:r>
          </a:p>
          <a:p>
            <a:pPr marL="0" lvl="0" indent="0"/>
            <a:r>
              <a:rPr lang="en-US" sz="3200" dirty="0">
                <a:solidFill>
                  <a:schemeClr val="dk2"/>
                </a:solidFill>
              </a:rPr>
              <a:t>with two floors</a:t>
            </a:r>
            <a:br>
              <a:rPr lang="en-US" sz="3200" dirty="0">
                <a:solidFill>
                  <a:schemeClr val="dk2"/>
                </a:solidFill>
              </a:rPr>
            </a:br>
            <a:r>
              <a:rPr lang="en-US" sz="3200" dirty="0">
                <a:solidFill>
                  <a:schemeClr val="dk2"/>
                </a:solidFill>
              </a:rPr>
              <a:t>or more.</a:t>
            </a:r>
            <a:endParaRPr sz="3200" dirty="0"/>
          </a:p>
        </p:txBody>
      </p:sp>
      <p:cxnSp>
        <p:nvCxnSpPr>
          <p:cNvPr id="330" name="Google Shape;330;p37"/>
          <p:cNvCxnSpPr/>
          <p:nvPr/>
        </p:nvCxnSpPr>
        <p:spPr>
          <a:xfrm>
            <a:off x="425450" y="1657350"/>
            <a:ext cx="56896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794903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 name="Title 2">
            <a:extLst>
              <a:ext uri="{FF2B5EF4-FFF2-40B4-BE49-F238E27FC236}">
                <a16:creationId xmlns:a16="http://schemas.microsoft.com/office/drawing/2014/main" id="{8E088703-8241-254B-2EAF-31DC122781CD}"/>
              </a:ext>
            </a:extLst>
          </p:cNvPr>
          <p:cNvSpPr>
            <a:spLocks noGrp="1"/>
          </p:cNvSpPr>
          <p:nvPr>
            <p:ph type="ctrTitle"/>
          </p:nvPr>
        </p:nvSpPr>
        <p:spPr>
          <a:xfrm>
            <a:off x="437529" y="279828"/>
            <a:ext cx="8116542" cy="1682322"/>
          </a:xfrm>
        </p:spPr>
        <p:txBody>
          <a:bodyPr/>
          <a:lstStyle/>
          <a:p>
            <a:r>
              <a:rPr lang="en-US" sz="4400" dirty="0"/>
              <a:t>Network Architecture - Server Overview</a:t>
            </a:r>
          </a:p>
        </p:txBody>
      </p:sp>
      <p:sp>
        <p:nvSpPr>
          <p:cNvPr id="5" name="Subtitle 4">
            <a:extLst>
              <a:ext uri="{FF2B5EF4-FFF2-40B4-BE49-F238E27FC236}">
                <a16:creationId xmlns:a16="http://schemas.microsoft.com/office/drawing/2014/main" id="{76657FCA-59BF-B7E0-48FA-DE564B538848}"/>
              </a:ext>
            </a:extLst>
          </p:cNvPr>
          <p:cNvSpPr>
            <a:spLocks noGrp="1"/>
          </p:cNvSpPr>
          <p:nvPr>
            <p:ph type="subTitle" idx="1"/>
          </p:nvPr>
        </p:nvSpPr>
        <p:spPr>
          <a:xfrm>
            <a:off x="379250" y="3389150"/>
            <a:ext cx="7145500" cy="1138400"/>
          </a:xfrm>
        </p:spPr>
        <p:txBody>
          <a:bodyPr/>
          <a:lstStyle/>
          <a:p>
            <a:r>
              <a:rPr lang="en-US" dirty="0"/>
              <a:t>A detailed look at the server components </a:t>
            </a:r>
          </a:p>
          <a:p>
            <a:r>
              <a:rPr lang="en-US" dirty="0"/>
              <a:t>within the network architecture.</a:t>
            </a:r>
          </a:p>
          <a:p>
            <a:endParaRPr lang="en-US" dirty="0"/>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grpSp>
        <p:nvGrpSpPr>
          <p:cNvPr id="344" name="Google Shape;344;p39"/>
          <p:cNvGrpSpPr/>
          <p:nvPr/>
        </p:nvGrpSpPr>
        <p:grpSpPr>
          <a:xfrm>
            <a:off x="6157226" y="3116149"/>
            <a:ext cx="2503568" cy="1598726"/>
            <a:chOff x="3995350" y="494475"/>
            <a:chExt cx="1605675" cy="1025350"/>
          </a:xfrm>
        </p:grpSpPr>
        <p:sp>
          <p:nvSpPr>
            <p:cNvPr id="345" name="Google Shape;345;p39"/>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9"/>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 name="Google Shape;358;p39"/>
          <p:cNvSpPr txBox="1">
            <a:spLocks noGrp="1"/>
          </p:cNvSpPr>
          <p:nvPr>
            <p:ph type="body" idx="1"/>
          </p:nvPr>
        </p:nvSpPr>
        <p:spPr>
          <a:xfrm>
            <a:off x="300214" y="1215481"/>
            <a:ext cx="5384016" cy="2920794"/>
          </a:xfrm>
          <a:prstGeom prst="rect">
            <a:avLst/>
          </a:prstGeom>
        </p:spPr>
        <p:txBody>
          <a:bodyPr spcFirstLastPara="1" wrap="square" lIns="91425" tIns="91425" rIns="91425" bIns="91425" anchor="t" anchorCtr="0">
            <a:noAutofit/>
          </a:bodyPr>
          <a:lstStyle/>
          <a:p>
            <a:r>
              <a:rPr lang="en-US" sz="2000" b="1" dirty="0">
                <a:solidFill>
                  <a:schemeClr val="bg2"/>
                </a:solidFill>
              </a:rPr>
              <a:t>Key areas include:-</a:t>
            </a:r>
          </a:p>
          <a:p>
            <a:endParaRPr lang="en-US" sz="1800" dirty="0"/>
          </a:p>
          <a:p>
            <a:pPr>
              <a:lnSpc>
                <a:spcPct val="150000"/>
              </a:lnSpc>
            </a:pPr>
            <a:r>
              <a:rPr lang="en-US" sz="1800" dirty="0"/>
              <a:t> DMZ (Demilitarized Zone)</a:t>
            </a:r>
          </a:p>
          <a:p>
            <a:pPr>
              <a:lnSpc>
                <a:spcPct val="150000"/>
              </a:lnSpc>
            </a:pPr>
            <a:r>
              <a:rPr lang="en-US" sz="1800" dirty="0"/>
              <a:t> Application, Email, and NAS storage servers</a:t>
            </a:r>
          </a:p>
          <a:p>
            <a:pPr>
              <a:lnSpc>
                <a:spcPct val="150000"/>
              </a:lnSpc>
            </a:pPr>
            <a:r>
              <a:rPr lang="en-US" sz="1800" dirty="0"/>
              <a:t> Connections to VLANs (Virtual Local Area Networks)</a:t>
            </a:r>
          </a:p>
        </p:txBody>
      </p:sp>
      <p:sp>
        <p:nvSpPr>
          <p:cNvPr id="359" name="Google Shape;359;p39"/>
          <p:cNvSpPr txBox="1">
            <a:spLocks noGrp="1"/>
          </p:cNvSpPr>
          <p:nvPr>
            <p:ph type="title"/>
          </p:nvPr>
        </p:nvSpPr>
        <p:spPr>
          <a:xfrm>
            <a:off x="72300" y="27000"/>
            <a:ext cx="77040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Server infrastructure overview</a:t>
            </a:r>
            <a:endParaRPr sz="2800" dirty="0"/>
          </a:p>
        </p:txBody>
      </p:sp>
      <p:pic>
        <p:nvPicPr>
          <p:cNvPr id="2" name="Picture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972430" y="849390"/>
            <a:ext cx="2871356" cy="4054659"/>
          </a:xfrm>
          <a:prstGeom prst="rect">
            <a:avLst/>
          </a:prstGeom>
          <a:ln>
            <a:noFill/>
          </a:ln>
          <a:effectLst>
            <a:softEdge rad="112500"/>
          </a:effec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9"/>
                                        </p:tgtEl>
                                        <p:attrNameLst>
                                          <p:attrName>style.visibility</p:attrName>
                                        </p:attrNameLst>
                                      </p:cBhvr>
                                      <p:to>
                                        <p:strVal val="visible"/>
                                      </p:to>
                                    </p:set>
                                    <p:anim calcmode="lin" valueType="num">
                                      <p:cBhvr additive="base">
                                        <p:cTn id="7" dur="500" fill="hold"/>
                                        <p:tgtEl>
                                          <p:spTgt spid="359"/>
                                        </p:tgtEl>
                                        <p:attrNameLst>
                                          <p:attrName>ppt_x</p:attrName>
                                        </p:attrNameLst>
                                      </p:cBhvr>
                                      <p:tavLst>
                                        <p:tav tm="0">
                                          <p:val>
                                            <p:strVal val="#ppt_x"/>
                                          </p:val>
                                        </p:tav>
                                        <p:tav tm="100000">
                                          <p:val>
                                            <p:strVal val="#ppt_x"/>
                                          </p:val>
                                        </p:tav>
                                      </p:tavLst>
                                    </p:anim>
                                    <p:anim calcmode="lin" valueType="num">
                                      <p:cBhvr additive="base">
                                        <p:cTn id="8" dur="500" fill="hold"/>
                                        <p:tgtEl>
                                          <p:spTgt spid="35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58">
                                            <p:txEl>
                                              <p:pRg st="0" end="0"/>
                                            </p:txEl>
                                          </p:spTgt>
                                        </p:tgtEl>
                                        <p:attrNameLst>
                                          <p:attrName>style.visibility</p:attrName>
                                        </p:attrNameLst>
                                      </p:cBhvr>
                                      <p:to>
                                        <p:strVal val="visible"/>
                                      </p:to>
                                    </p:set>
                                    <p:anim calcmode="lin" valueType="num">
                                      <p:cBhvr additive="base">
                                        <p:cTn id="13" dur="500" fill="hold"/>
                                        <p:tgtEl>
                                          <p:spTgt spid="358">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5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58">
                                            <p:txEl>
                                              <p:pRg st="2" end="2"/>
                                            </p:txEl>
                                          </p:spTgt>
                                        </p:tgtEl>
                                        <p:attrNameLst>
                                          <p:attrName>style.visibility</p:attrName>
                                        </p:attrNameLst>
                                      </p:cBhvr>
                                      <p:to>
                                        <p:strVal val="visible"/>
                                      </p:to>
                                    </p:set>
                                    <p:anim calcmode="lin" valueType="num">
                                      <p:cBhvr additive="base">
                                        <p:cTn id="19" dur="500" fill="hold"/>
                                        <p:tgtEl>
                                          <p:spTgt spid="35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5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58">
                                            <p:txEl>
                                              <p:pRg st="3" end="3"/>
                                            </p:txEl>
                                          </p:spTgt>
                                        </p:tgtEl>
                                        <p:attrNameLst>
                                          <p:attrName>style.visibility</p:attrName>
                                        </p:attrNameLst>
                                      </p:cBhvr>
                                      <p:to>
                                        <p:strVal val="visible"/>
                                      </p:to>
                                    </p:set>
                                    <p:anim calcmode="lin" valueType="num">
                                      <p:cBhvr additive="base">
                                        <p:cTn id="25" dur="500" fill="hold"/>
                                        <p:tgtEl>
                                          <p:spTgt spid="35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5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58">
                                            <p:txEl>
                                              <p:pRg st="4" end="4"/>
                                            </p:txEl>
                                          </p:spTgt>
                                        </p:tgtEl>
                                        <p:attrNameLst>
                                          <p:attrName>style.visibility</p:attrName>
                                        </p:attrNameLst>
                                      </p:cBhvr>
                                      <p:to>
                                        <p:strVal val="visible"/>
                                      </p:to>
                                    </p:set>
                                    <p:anim calcmode="lin" valueType="num">
                                      <p:cBhvr additive="base">
                                        <p:cTn id="31" dur="500" fill="hold"/>
                                        <p:tgtEl>
                                          <p:spTgt spid="358">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5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 grpId="0" build="p"/>
      <p:bldP spid="35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49"/>
          <p:cNvSpPr txBox="1">
            <a:spLocks noGrp="1"/>
          </p:cNvSpPr>
          <p:nvPr>
            <p:ph type="title"/>
          </p:nvPr>
        </p:nvSpPr>
        <p:spPr>
          <a:xfrm>
            <a:off x="720000" y="185750"/>
            <a:ext cx="7704000" cy="54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DMZ Server Configuration</a:t>
            </a:r>
            <a:endParaRPr dirty="0"/>
          </a:p>
        </p:txBody>
      </p:sp>
      <p:sp>
        <p:nvSpPr>
          <p:cNvPr id="569" name="Google Shape;569;p49"/>
          <p:cNvSpPr txBox="1">
            <a:spLocks noGrp="1"/>
          </p:cNvSpPr>
          <p:nvPr>
            <p:ph type="subTitle" idx="1"/>
          </p:nvPr>
        </p:nvSpPr>
        <p:spPr>
          <a:xfrm>
            <a:off x="56753" y="1459645"/>
            <a:ext cx="4393348" cy="467700"/>
          </a:xfrm>
          <a:prstGeom prst="rect">
            <a:avLst/>
          </a:prstGeom>
        </p:spPr>
        <p:txBody>
          <a:bodyPr spcFirstLastPara="1" wrap="square" lIns="91425" tIns="91425" rIns="91425" bIns="91425" anchor="b" anchorCtr="0">
            <a:noAutofit/>
          </a:bodyPr>
          <a:lstStyle/>
          <a:p>
            <a:r>
              <a:rPr lang="en-US" dirty="0">
                <a:solidFill>
                  <a:schemeClr val="bg1"/>
                </a:solidFill>
              </a:rPr>
              <a:t>Servers in the DMZ include:-</a:t>
            </a:r>
          </a:p>
        </p:txBody>
      </p:sp>
      <p:sp>
        <p:nvSpPr>
          <p:cNvPr id="571" name="Google Shape;571;p49"/>
          <p:cNvSpPr txBox="1">
            <a:spLocks noGrp="1"/>
          </p:cNvSpPr>
          <p:nvPr>
            <p:ph type="subTitle" idx="3"/>
          </p:nvPr>
        </p:nvSpPr>
        <p:spPr>
          <a:xfrm>
            <a:off x="-37536" y="3271253"/>
            <a:ext cx="3525312" cy="788100"/>
          </a:xfrm>
          <a:prstGeom prst="rect">
            <a:avLst/>
          </a:prstGeom>
        </p:spPr>
        <p:txBody>
          <a:bodyPr spcFirstLastPara="1" wrap="square" lIns="91425" tIns="91425" rIns="91425" bIns="91425" anchor="t" anchorCtr="0">
            <a:noAutofit/>
          </a:bodyPr>
          <a:lstStyle/>
          <a:p>
            <a:r>
              <a:rPr lang="en-US" dirty="0"/>
              <a:t>Application Server (IP: 10.13.13.x/27):</a:t>
            </a:r>
          </a:p>
          <a:p>
            <a:r>
              <a:rPr lang="en-US" dirty="0"/>
              <a:t>Hosts external/internal applications.</a:t>
            </a:r>
          </a:p>
        </p:txBody>
      </p:sp>
      <p:sp>
        <p:nvSpPr>
          <p:cNvPr id="572" name="Google Shape;572;p49"/>
          <p:cNvSpPr txBox="1">
            <a:spLocks noGrp="1"/>
          </p:cNvSpPr>
          <p:nvPr>
            <p:ph type="subTitle" idx="4"/>
          </p:nvPr>
        </p:nvSpPr>
        <p:spPr>
          <a:xfrm>
            <a:off x="3125481" y="3283953"/>
            <a:ext cx="3278546" cy="788100"/>
          </a:xfrm>
          <a:prstGeom prst="rect">
            <a:avLst/>
          </a:prstGeom>
        </p:spPr>
        <p:txBody>
          <a:bodyPr spcFirstLastPara="1" wrap="square" lIns="91425" tIns="91425" rIns="91425" bIns="91425" anchor="t" anchorCtr="0">
            <a:noAutofit/>
          </a:bodyPr>
          <a:lstStyle/>
          <a:p>
            <a:r>
              <a:rPr lang="fr-FR" dirty="0"/>
              <a:t>Email Server (IP:10.13.13.x/27)</a:t>
            </a:r>
          </a:p>
          <a:p>
            <a:r>
              <a:rPr lang="fr-FR" dirty="0"/>
              <a:t>  Manages email </a:t>
            </a:r>
            <a:r>
              <a:rPr lang="fr-FR" dirty="0" err="1"/>
              <a:t>traffic</a:t>
            </a:r>
            <a:r>
              <a:rPr lang="fr-FR" dirty="0"/>
              <a:t>.</a:t>
            </a:r>
          </a:p>
        </p:txBody>
      </p:sp>
      <p:sp>
        <p:nvSpPr>
          <p:cNvPr id="574" name="Google Shape;574;p49"/>
          <p:cNvSpPr txBox="1">
            <a:spLocks noGrp="1"/>
          </p:cNvSpPr>
          <p:nvPr>
            <p:ph type="subTitle" idx="6"/>
          </p:nvPr>
        </p:nvSpPr>
        <p:spPr>
          <a:xfrm>
            <a:off x="6062802" y="3258553"/>
            <a:ext cx="3081197" cy="788100"/>
          </a:xfrm>
          <a:prstGeom prst="rect">
            <a:avLst/>
          </a:prstGeom>
        </p:spPr>
        <p:txBody>
          <a:bodyPr spcFirstLastPara="1" wrap="square" lIns="91425" tIns="91425" rIns="91425" bIns="91425" anchor="t" anchorCtr="0">
            <a:noAutofit/>
          </a:bodyPr>
          <a:lstStyle/>
          <a:p>
            <a:r>
              <a:rPr lang="en-US" dirty="0"/>
              <a:t>NAS Storage (IP: 10.13.13.x/27): Centralized storage for the network.</a:t>
            </a:r>
          </a:p>
        </p:txBody>
      </p:sp>
      <p:grpSp>
        <p:nvGrpSpPr>
          <p:cNvPr id="4" name="Google Shape;8162;p87">
            <a:extLst>
              <a:ext uri="{FF2B5EF4-FFF2-40B4-BE49-F238E27FC236}">
                <a16:creationId xmlns:a16="http://schemas.microsoft.com/office/drawing/2014/main" id="{1EDA0FCE-E0AA-4C0B-BC20-772AC6EE20EF}"/>
              </a:ext>
            </a:extLst>
          </p:cNvPr>
          <p:cNvGrpSpPr/>
          <p:nvPr/>
        </p:nvGrpSpPr>
        <p:grpSpPr>
          <a:xfrm>
            <a:off x="1597890" y="2636917"/>
            <a:ext cx="419443" cy="420487"/>
            <a:chOff x="-3771675" y="3971775"/>
            <a:chExt cx="291300" cy="292025"/>
          </a:xfrm>
        </p:grpSpPr>
        <p:sp>
          <p:nvSpPr>
            <p:cNvPr id="5" name="Google Shape;8163;p87">
              <a:extLst>
                <a:ext uri="{FF2B5EF4-FFF2-40B4-BE49-F238E27FC236}">
                  <a16:creationId xmlns:a16="http://schemas.microsoft.com/office/drawing/2014/main" id="{89B476D1-6F93-83A7-7D8A-19FFD89903DF}"/>
                </a:ext>
              </a:extLst>
            </p:cNvPr>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164;p87">
              <a:extLst>
                <a:ext uri="{FF2B5EF4-FFF2-40B4-BE49-F238E27FC236}">
                  <a16:creationId xmlns:a16="http://schemas.microsoft.com/office/drawing/2014/main" id="{A4160307-8D69-49EB-7F7E-30461A90EA45}"/>
                </a:ext>
              </a:extLst>
            </p:cNvPr>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165;p87">
              <a:extLst>
                <a:ext uri="{FF2B5EF4-FFF2-40B4-BE49-F238E27FC236}">
                  <a16:creationId xmlns:a16="http://schemas.microsoft.com/office/drawing/2014/main" id="{81917BB4-BAFA-B81F-F3C0-8B82C99CB8DE}"/>
                </a:ext>
              </a:extLst>
            </p:cNvPr>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166;p87">
              <a:extLst>
                <a:ext uri="{FF2B5EF4-FFF2-40B4-BE49-F238E27FC236}">
                  <a16:creationId xmlns:a16="http://schemas.microsoft.com/office/drawing/2014/main" id="{CE2437A0-AA8A-31D4-7199-8253C2CA84AB}"/>
                </a:ext>
              </a:extLst>
            </p:cNvPr>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167;p87">
              <a:extLst>
                <a:ext uri="{FF2B5EF4-FFF2-40B4-BE49-F238E27FC236}">
                  <a16:creationId xmlns:a16="http://schemas.microsoft.com/office/drawing/2014/main" id="{7DC2A802-217C-0B5D-298C-7748508D109A}"/>
                </a:ext>
              </a:extLst>
            </p:cNvPr>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87"/>
          <p:cNvGrpSpPr/>
          <p:nvPr/>
        </p:nvGrpSpPr>
        <p:grpSpPr>
          <a:xfrm>
            <a:off x="4533608" y="2711611"/>
            <a:ext cx="421927" cy="419371"/>
            <a:chOff x="-6689825" y="3992050"/>
            <a:chExt cx="293025" cy="291250"/>
          </a:xfrm>
        </p:grpSpPr>
        <p:sp>
          <p:nvSpPr>
            <p:cNvPr id="8002" name="Google Shape;8002;p8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87"/>
          <p:cNvGrpSpPr/>
          <p:nvPr/>
        </p:nvGrpSpPr>
        <p:grpSpPr>
          <a:xfrm>
            <a:off x="7472357" y="2679386"/>
            <a:ext cx="442337" cy="419623"/>
            <a:chOff x="-6696925" y="3272575"/>
            <a:chExt cx="307200" cy="291425"/>
          </a:xfrm>
        </p:grpSpPr>
        <p:sp>
          <p:nvSpPr>
            <p:cNvPr id="7993" name="Google Shape;7993;p8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69">
                                            <p:txEl>
                                              <p:pRg st="0" end="0"/>
                                            </p:txEl>
                                          </p:spTgt>
                                        </p:tgtEl>
                                        <p:attrNameLst>
                                          <p:attrName>style.visibility</p:attrName>
                                        </p:attrNameLst>
                                      </p:cBhvr>
                                      <p:to>
                                        <p:strVal val="visible"/>
                                      </p:to>
                                    </p:set>
                                    <p:anim calcmode="lin" valueType="num">
                                      <p:cBhvr additive="base">
                                        <p:cTn id="7" dur="500" fill="hold"/>
                                        <p:tgtEl>
                                          <p:spTgt spid="56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6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71">
                                            <p:txEl>
                                              <p:pRg st="0" end="0"/>
                                            </p:txEl>
                                          </p:spTgt>
                                        </p:tgtEl>
                                        <p:attrNameLst>
                                          <p:attrName>style.visibility</p:attrName>
                                        </p:attrNameLst>
                                      </p:cBhvr>
                                      <p:to>
                                        <p:strVal val="visible"/>
                                      </p:to>
                                    </p:set>
                                    <p:animEffect transition="in" filter="fade">
                                      <p:cBhvr>
                                        <p:cTn id="18" dur="500"/>
                                        <p:tgtEl>
                                          <p:spTgt spid="571">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71">
                                            <p:txEl>
                                              <p:pRg st="1" end="1"/>
                                            </p:txEl>
                                          </p:spTgt>
                                        </p:tgtEl>
                                        <p:attrNameLst>
                                          <p:attrName>style.visibility</p:attrName>
                                        </p:attrNameLst>
                                      </p:cBhvr>
                                      <p:to>
                                        <p:strVal val="visible"/>
                                      </p:to>
                                    </p:set>
                                    <p:animEffect transition="in" filter="fade">
                                      <p:cBhvr>
                                        <p:cTn id="23" dur="500"/>
                                        <p:tgtEl>
                                          <p:spTgt spid="571">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001"/>
                                        </p:tgtEl>
                                        <p:attrNameLst>
                                          <p:attrName>style.visibility</p:attrName>
                                        </p:attrNameLst>
                                      </p:cBhvr>
                                      <p:to>
                                        <p:strVal val="visible"/>
                                      </p:to>
                                    </p:set>
                                    <p:animEffect transition="in" filter="fade">
                                      <p:cBhvr>
                                        <p:cTn id="28" dur="500"/>
                                        <p:tgtEl>
                                          <p:spTgt spid="800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72">
                                            <p:txEl>
                                              <p:pRg st="0" end="0"/>
                                            </p:txEl>
                                          </p:spTgt>
                                        </p:tgtEl>
                                        <p:attrNameLst>
                                          <p:attrName>style.visibility</p:attrName>
                                        </p:attrNameLst>
                                      </p:cBhvr>
                                      <p:to>
                                        <p:strVal val="visible"/>
                                      </p:to>
                                    </p:set>
                                    <p:animEffect transition="in" filter="fade">
                                      <p:cBhvr>
                                        <p:cTn id="33" dur="500"/>
                                        <p:tgtEl>
                                          <p:spTgt spid="572">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72">
                                            <p:txEl>
                                              <p:pRg st="1" end="1"/>
                                            </p:txEl>
                                          </p:spTgt>
                                        </p:tgtEl>
                                        <p:attrNameLst>
                                          <p:attrName>style.visibility</p:attrName>
                                        </p:attrNameLst>
                                      </p:cBhvr>
                                      <p:to>
                                        <p:strVal val="visible"/>
                                      </p:to>
                                    </p:set>
                                    <p:animEffect transition="in" filter="fade">
                                      <p:cBhvr>
                                        <p:cTn id="38" dur="500"/>
                                        <p:tgtEl>
                                          <p:spTgt spid="572">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7992"/>
                                        </p:tgtEl>
                                        <p:attrNameLst>
                                          <p:attrName>style.visibility</p:attrName>
                                        </p:attrNameLst>
                                      </p:cBhvr>
                                      <p:to>
                                        <p:strVal val="visible"/>
                                      </p:to>
                                    </p:set>
                                    <p:animEffect transition="in" filter="fade">
                                      <p:cBhvr>
                                        <p:cTn id="43" dur="500"/>
                                        <p:tgtEl>
                                          <p:spTgt spid="7992"/>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574">
                                            <p:txEl>
                                              <p:pRg st="0" end="0"/>
                                            </p:txEl>
                                          </p:spTgt>
                                        </p:tgtEl>
                                        <p:attrNameLst>
                                          <p:attrName>style.visibility</p:attrName>
                                        </p:attrNameLst>
                                      </p:cBhvr>
                                      <p:to>
                                        <p:strVal val="visible"/>
                                      </p:to>
                                    </p:set>
                                    <p:animEffect transition="in" filter="fade">
                                      <p:cBhvr>
                                        <p:cTn id="48" dur="500"/>
                                        <p:tgtEl>
                                          <p:spTgt spid="57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9" grpId="0" build="p"/>
      <p:bldP spid="571" grpId="0" build="p"/>
      <p:bldP spid="572" grpId="0" build="p"/>
      <p:bldP spid="57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2"/>
          <p:cNvSpPr txBox="1">
            <a:spLocks noGrp="1"/>
          </p:cNvSpPr>
          <p:nvPr>
            <p:ph type="title"/>
          </p:nvPr>
        </p:nvSpPr>
        <p:spPr>
          <a:xfrm>
            <a:off x="594450" y="612200"/>
            <a:ext cx="5868580" cy="9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Internal Servers</a:t>
            </a:r>
            <a:endParaRPr dirty="0"/>
          </a:p>
        </p:txBody>
      </p:sp>
      <p:sp>
        <p:nvSpPr>
          <p:cNvPr id="400" name="Google Shape;400;p42"/>
          <p:cNvSpPr txBox="1">
            <a:spLocks noGrp="1"/>
          </p:cNvSpPr>
          <p:nvPr>
            <p:ph type="subTitle" idx="1"/>
          </p:nvPr>
        </p:nvSpPr>
        <p:spPr>
          <a:xfrm>
            <a:off x="556350" y="1612500"/>
            <a:ext cx="4685956" cy="1458300"/>
          </a:xfrm>
          <a:prstGeom prst="rect">
            <a:avLst/>
          </a:prstGeom>
        </p:spPr>
        <p:txBody>
          <a:bodyPr spcFirstLastPara="1" wrap="square" lIns="91425" tIns="91425" rIns="91425" bIns="91425" anchor="t" anchorCtr="0">
            <a:noAutofit/>
          </a:bodyPr>
          <a:lstStyle/>
          <a:p>
            <a:r>
              <a:rPr lang="en-US" b="1" dirty="0"/>
              <a:t>Internal servers segmented across VLANs:</a:t>
            </a:r>
            <a:br>
              <a:rPr lang="en-US" b="1" dirty="0"/>
            </a:br>
            <a:endParaRPr lang="en-US" b="1" dirty="0"/>
          </a:p>
          <a:p>
            <a:r>
              <a:rPr lang="en-US" dirty="0"/>
              <a:t>- VLAN 20 Servers (IPs: 10.11.11.1, 10.11.11.27) handle internal operations such as data processing and user management.</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9"/>
                                        </p:tgtEl>
                                        <p:attrNameLst>
                                          <p:attrName>style.visibility</p:attrName>
                                        </p:attrNameLst>
                                      </p:cBhvr>
                                      <p:to>
                                        <p:strVal val="visible"/>
                                      </p:to>
                                    </p:set>
                                    <p:anim calcmode="lin" valueType="num">
                                      <p:cBhvr additive="base">
                                        <p:cTn id="7" dur="500" fill="hold"/>
                                        <p:tgtEl>
                                          <p:spTgt spid="399"/>
                                        </p:tgtEl>
                                        <p:attrNameLst>
                                          <p:attrName>ppt_x</p:attrName>
                                        </p:attrNameLst>
                                      </p:cBhvr>
                                      <p:tavLst>
                                        <p:tav tm="0">
                                          <p:val>
                                            <p:strVal val="#ppt_x"/>
                                          </p:val>
                                        </p:tav>
                                        <p:tav tm="100000">
                                          <p:val>
                                            <p:strVal val="#ppt_x"/>
                                          </p:val>
                                        </p:tav>
                                      </p:tavLst>
                                    </p:anim>
                                    <p:anim calcmode="lin" valueType="num">
                                      <p:cBhvr additive="base">
                                        <p:cTn id="8" dur="500" fill="hold"/>
                                        <p:tgtEl>
                                          <p:spTgt spid="39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00">
                                            <p:txEl>
                                              <p:pRg st="0" end="0"/>
                                            </p:txEl>
                                          </p:spTgt>
                                        </p:tgtEl>
                                        <p:attrNameLst>
                                          <p:attrName>style.visibility</p:attrName>
                                        </p:attrNameLst>
                                      </p:cBhvr>
                                      <p:to>
                                        <p:strVal val="visible"/>
                                      </p:to>
                                    </p:set>
                                    <p:anim calcmode="lin" valueType="num">
                                      <p:cBhvr additive="base">
                                        <p:cTn id="13" dur="500" fill="hold"/>
                                        <p:tgtEl>
                                          <p:spTgt spid="40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0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00">
                                            <p:txEl>
                                              <p:pRg st="1" end="1"/>
                                            </p:txEl>
                                          </p:spTgt>
                                        </p:tgtEl>
                                        <p:attrNameLst>
                                          <p:attrName>style.visibility</p:attrName>
                                        </p:attrNameLst>
                                      </p:cBhvr>
                                      <p:to>
                                        <p:strVal val="visible"/>
                                      </p:to>
                                    </p:set>
                                    <p:anim calcmode="lin" valueType="num">
                                      <p:cBhvr additive="base">
                                        <p:cTn id="19" dur="500" fill="hold"/>
                                        <p:tgtEl>
                                          <p:spTgt spid="400">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00">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 grpId="0"/>
      <p:bldP spid="400"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85"/>
        <p:cNvGrpSpPr/>
        <p:nvPr/>
      </p:nvGrpSpPr>
      <p:grpSpPr>
        <a:xfrm>
          <a:off x="0" y="0"/>
          <a:ext cx="0" cy="0"/>
          <a:chOff x="0" y="0"/>
          <a:chExt cx="0" cy="0"/>
        </a:xfrm>
      </p:grpSpPr>
      <p:sp>
        <p:nvSpPr>
          <p:cNvPr id="1186" name="Google Shape;1186;p69"/>
          <p:cNvSpPr txBox="1">
            <a:spLocks noGrp="1"/>
          </p:cNvSpPr>
          <p:nvPr>
            <p:ph type="body" idx="1"/>
          </p:nvPr>
        </p:nvSpPr>
        <p:spPr>
          <a:xfrm>
            <a:off x="719999" y="1181450"/>
            <a:ext cx="5464897" cy="34272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br>
              <a:rPr lang="en" dirty="0"/>
            </a:br>
            <a:endParaRPr sz="2400" dirty="0"/>
          </a:p>
          <a:p>
            <a:r>
              <a:rPr lang="en-US" sz="2400" b="1" dirty="0">
                <a:solidFill>
                  <a:schemeClr val="bg1"/>
                </a:solidFill>
              </a:rPr>
              <a:t>Servers are interconnected via:-</a:t>
            </a:r>
            <a:br>
              <a:rPr lang="en-US" sz="2400" b="1" dirty="0"/>
            </a:br>
            <a:endParaRPr lang="en-US" sz="2400" b="1" dirty="0"/>
          </a:p>
          <a:p>
            <a:pPr>
              <a:lnSpc>
                <a:spcPct val="150000"/>
              </a:lnSpc>
            </a:pPr>
            <a:r>
              <a:rPr lang="en-US" dirty="0"/>
              <a:t>LACP bonds (Link Aggregation Control Protocol) for better bandwidth and redundancy.</a:t>
            </a:r>
          </a:p>
          <a:p>
            <a:pPr>
              <a:lnSpc>
                <a:spcPct val="150000"/>
              </a:lnSpc>
            </a:pPr>
            <a:r>
              <a:rPr lang="en-US" dirty="0"/>
              <a:t>Traffic routing through firewalls for security.</a:t>
            </a:r>
          </a:p>
        </p:txBody>
      </p:sp>
      <p:sp>
        <p:nvSpPr>
          <p:cNvPr id="1187" name="Google Shape;1187;p69"/>
          <p:cNvSpPr txBox="1">
            <a:spLocks noGrp="1"/>
          </p:cNvSpPr>
          <p:nvPr>
            <p:ph type="title"/>
          </p:nvPr>
        </p:nvSpPr>
        <p:spPr>
          <a:xfrm>
            <a:off x="707300" y="122250"/>
            <a:ext cx="7704000" cy="54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Server Interconnections</a:t>
            </a:r>
            <a:endParaRPr dirty="0"/>
          </a:p>
        </p:txBody>
      </p:sp>
      <p:sp>
        <p:nvSpPr>
          <p:cNvPr id="1188" name="Google Shape;1188;p69"/>
          <p:cNvSpPr/>
          <p:nvPr/>
        </p:nvSpPr>
        <p:spPr>
          <a:xfrm>
            <a:off x="6580175" y="1136600"/>
            <a:ext cx="2158037" cy="2387085"/>
          </a:xfrm>
          <a:custGeom>
            <a:avLst/>
            <a:gdLst/>
            <a:ahLst/>
            <a:cxnLst/>
            <a:rect l="l" t="t" r="r" b="b"/>
            <a:pathLst>
              <a:path w="77183" h="85375" extrusionOk="0">
                <a:moveTo>
                  <a:pt x="34984" y="21388"/>
                </a:moveTo>
                <a:cubicBezTo>
                  <a:pt x="35204" y="21388"/>
                  <a:pt x="35410" y="21474"/>
                  <a:pt x="35566" y="21630"/>
                </a:cubicBezTo>
                <a:cubicBezTo>
                  <a:pt x="35723" y="21784"/>
                  <a:pt x="35808" y="21992"/>
                  <a:pt x="35809" y="22212"/>
                </a:cubicBezTo>
                <a:cubicBezTo>
                  <a:pt x="35809" y="22433"/>
                  <a:pt x="35723" y="22640"/>
                  <a:pt x="35567" y="22797"/>
                </a:cubicBezTo>
                <a:cubicBezTo>
                  <a:pt x="35412" y="22952"/>
                  <a:pt x="35204" y="23038"/>
                  <a:pt x="34983" y="23038"/>
                </a:cubicBezTo>
                <a:cubicBezTo>
                  <a:pt x="34805" y="23038"/>
                  <a:pt x="34637" y="22980"/>
                  <a:pt x="34496" y="22877"/>
                </a:cubicBezTo>
                <a:lnTo>
                  <a:pt x="34319" y="22700"/>
                </a:lnTo>
                <a:cubicBezTo>
                  <a:pt x="34216" y="22559"/>
                  <a:pt x="34158" y="22392"/>
                  <a:pt x="34157" y="22214"/>
                </a:cubicBezTo>
                <a:cubicBezTo>
                  <a:pt x="34157" y="21993"/>
                  <a:pt x="34243" y="21785"/>
                  <a:pt x="34399" y="21630"/>
                </a:cubicBezTo>
                <a:cubicBezTo>
                  <a:pt x="34555" y="21474"/>
                  <a:pt x="34763" y="21388"/>
                  <a:pt x="34984" y="21388"/>
                </a:cubicBezTo>
                <a:close/>
                <a:moveTo>
                  <a:pt x="71099" y="0"/>
                </a:moveTo>
                <a:lnTo>
                  <a:pt x="59750" y="11348"/>
                </a:lnTo>
                <a:lnTo>
                  <a:pt x="59980" y="13052"/>
                </a:lnTo>
                <a:lnTo>
                  <a:pt x="57205" y="15828"/>
                </a:lnTo>
                <a:lnTo>
                  <a:pt x="55410" y="15828"/>
                </a:lnTo>
                <a:lnTo>
                  <a:pt x="48389" y="22848"/>
                </a:lnTo>
                <a:lnTo>
                  <a:pt x="46432" y="22848"/>
                </a:lnTo>
                <a:lnTo>
                  <a:pt x="41910" y="27370"/>
                </a:lnTo>
                <a:cubicBezTo>
                  <a:pt x="41799" y="27304"/>
                  <a:pt x="41673" y="27271"/>
                  <a:pt x="41548" y="27271"/>
                </a:cubicBezTo>
                <a:cubicBezTo>
                  <a:pt x="41367" y="27271"/>
                  <a:pt x="41187" y="27340"/>
                  <a:pt x="41049" y="27478"/>
                </a:cubicBezTo>
                <a:cubicBezTo>
                  <a:pt x="40773" y="27754"/>
                  <a:pt x="40773" y="28203"/>
                  <a:pt x="41050" y="28479"/>
                </a:cubicBezTo>
                <a:cubicBezTo>
                  <a:pt x="41189" y="28617"/>
                  <a:pt x="41370" y="28686"/>
                  <a:pt x="41551" y="28686"/>
                </a:cubicBezTo>
                <a:cubicBezTo>
                  <a:pt x="41732" y="28686"/>
                  <a:pt x="41913" y="28617"/>
                  <a:pt x="42051" y="28479"/>
                </a:cubicBezTo>
                <a:cubicBezTo>
                  <a:pt x="42275" y="28255"/>
                  <a:pt x="42314" y="27922"/>
                  <a:pt x="42178" y="27656"/>
                </a:cubicBezTo>
                <a:lnTo>
                  <a:pt x="46594" y="23239"/>
                </a:lnTo>
                <a:lnTo>
                  <a:pt x="48550" y="23239"/>
                </a:lnTo>
                <a:lnTo>
                  <a:pt x="55572" y="16218"/>
                </a:lnTo>
                <a:lnTo>
                  <a:pt x="57367" y="16218"/>
                </a:lnTo>
                <a:lnTo>
                  <a:pt x="60394" y="13191"/>
                </a:lnTo>
                <a:lnTo>
                  <a:pt x="60163" y="11489"/>
                </a:lnTo>
                <a:lnTo>
                  <a:pt x="71375" y="276"/>
                </a:lnTo>
                <a:lnTo>
                  <a:pt x="71099" y="0"/>
                </a:lnTo>
                <a:close/>
                <a:moveTo>
                  <a:pt x="58501" y="19078"/>
                </a:moveTo>
                <a:lnTo>
                  <a:pt x="52032" y="25547"/>
                </a:lnTo>
                <a:lnTo>
                  <a:pt x="52308" y="27573"/>
                </a:lnTo>
                <a:lnTo>
                  <a:pt x="49700" y="30182"/>
                </a:lnTo>
                <a:cubicBezTo>
                  <a:pt x="49594" y="30124"/>
                  <a:pt x="49476" y="30095"/>
                  <a:pt x="49359" y="30095"/>
                </a:cubicBezTo>
                <a:cubicBezTo>
                  <a:pt x="49179" y="30095"/>
                  <a:pt x="49000" y="30163"/>
                  <a:pt x="48862" y="30300"/>
                </a:cubicBezTo>
                <a:cubicBezTo>
                  <a:pt x="48586" y="30577"/>
                  <a:pt x="48586" y="31026"/>
                  <a:pt x="48862" y="31302"/>
                </a:cubicBezTo>
                <a:cubicBezTo>
                  <a:pt x="49001" y="31440"/>
                  <a:pt x="49182" y="31509"/>
                  <a:pt x="49363" y="31509"/>
                </a:cubicBezTo>
                <a:cubicBezTo>
                  <a:pt x="49545" y="31509"/>
                  <a:pt x="49726" y="31440"/>
                  <a:pt x="49864" y="31301"/>
                </a:cubicBezTo>
                <a:cubicBezTo>
                  <a:pt x="50094" y="31072"/>
                  <a:pt x="50129" y="30725"/>
                  <a:pt x="49979" y="30456"/>
                </a:cubicBezTo>
                <a:lnTo>
                  <a:pt x="52723" y="27712"/>
                </a:lnTo>
                <a:lnTo>
                  <a:pt x="52445" y="25686"/>
                </a:lnTo>
                <a:lnTo>
                  <a:pt x="58777" y="19355"/>
                </a:lnTo>
                <a:lnTo>
                  <a:pt x="58501" y="19078"/>
                </a:lnTo>
                <a:close/>
                <a:moveTo>
                  <a:pt x="42566" y="30590"/>
                </a:moveTo>
                <a:lnTo>
                  <a:pt x="42566" y="32006"/>
                </a:lnTo>
                <a:lnTo>
                  <a:pt x="43982" y="32006"/>
                </a:lnTo>
                <a:lnTo>
                  <a:pt x="43982" y="30590"/>
                </a:lnTo>
                <a:close/>
                <a:moveTo>
                  <a:pt x="34100" y="30892"/>
                </a:moveTo>
                <a:cubicBezTo>
                  <a:pt x="34320" y="30892"/>
                  <a:pt x="34527" y="30977"/>
                  <a:pt x="34684" y="31133"/>
                </a:cubicBezTo>
                <a:cubicBezTo>
                  <a:pt x="34839" y="31289"/>
                  <a:pt x="34925" y="31496"/>
                  <a:pt x="34926" y="31716"/>
                </a:cubicBezTo>
                <a:cubicBezTo>
                  <a:pt x="34926" y="31938"/>
                  <a:pt x="34839" y="32144"/>
                  <a:pt x="34684" y="32301"/>
                </a:cubicBezTo>
                <a:cubicBezTo>
                  <a:pt x="34528" y="32457"/>
                  <a:pt x="34320" y="32543"/>
                  <a:pt x="34100" y="32543"/>
                </a:cubicBezTo>
                <a:cubicBezTo>
                  <a:pt x="33879" y="32543"/>
                  <a:pt x="33672" y="32457"/>
                  <a:pt x="33517" y="32301"/>
                </a:cubicBezTo>
                <a:cubicBezTo>
                  <a:pt x="33361" y="32146"/>
                  <a:pt x="33275" y="31939"/>
                  <a:pt x="33275" y="31719"/>
                </a:cubicBezTo>
                <a:cubicBezTo>
                  <a:pt x="33275" y="31497"/>
                  <a:pt x="33360" y="31290"/>
                  <a:pt x="33516" y="31134"/>
                </a:cubicBezTo>
                <a:cubicBezTo>
                  <a:pt x="33671" y="30978"/>
                  <a:pt x="33879" y="30892"/>
                  <a:pt x="34100" y="30892"/>
                </a:cubicBezTo>
                <a:close/>
                <a:moveTo>
                  <a:pt x="52101" y="11160"/>
                </a:moveTo>
                <a:lnTo>
                  <a:pt x="37224" y="26036"/>
                </a:lnTo>
                <a:lnTo>
                  <a:pt x="37501" y="28062"/>
                </a:lnTo>
                <a:lnTo>
                  <a:pt x="34822" y="30740"/>
                </a:lnTo>
                <a:cubicBezTo>
                  <a:pt x="34614" y="30586"/>
                  <a:pt x="34364" y="30502"/>
                  <a:pt x="34100" y="30502"/>
                </a:cubicBezTo>
                <a:cubicBezTo>
                  <a:pt x="33775" y="30502"/>
                  <a:pt x="33469" y="30628"/>
                  <a:pt x="33239" y="30859"/>
                </a:cubicBezTo>
                <a:cubicBezTo>
                  <a:pt x="33010" y="31088"/>
                  <a:pt x="32883" y="31394"/>
                  <a:pt x="32883" y="31719"/>
                </a:cubicBezTo>
                <a:cubicBezTo>
                  <a:pt x="32884" y="32044"/>
                  <a:pt x="33011" y="32349"/>
                  <a:pt x="33240" y="32578"/>
                </a:cubicBezTo>
                <a:cubicBezTo>
                  <a:pt x="33470" y="32808"/>
                  <a:pt x="33775" y="32933"/>
                  <a:pt x="34100" y="32933"/>
                </a:cubicBezTo>
                <a:cubicBezTo>
                  <a:pt x="34424" y="32933"/>
                  <a:pt x="34730" y="32807"/>
                  <a:pt x="34960" y="32577"/>
                </a:cubicBezTo>
                <a:cubicBezTo>
                  <a:pt x="35189" y="32347"/>
                  <a:pt x="35316" y="32041"/>
                  <a:pt x="35316" y="31716"/>
                </a:cubicBezTo>
                <a:cubicBezTo>
                  <a:pt x="35316" y="31463"/>
                  <a:pt x="35238" y="31223"/>
                  <a:pt x="35095" y="31020"/>
                </a:cubicBezTo>
                <a:lnTo>
                  <a:pt x="37914" y="28201"/>
                </a:lnTo>
                <a:lnTo>
                  <a:pt x="37638" y="26175"/>
                </a:lnTo>
                <a:lnTo>
                  <a:pt x="52377" y="11436"/>
                </a:lnTo>
                <a:lnTo>
                  <a:pt x="52101" y="11160"/>
                </a:lnTo>
                <a:close/>
                <a:moveTo>
                  <a:pt x="42566" y="32950"/>
                </a:moveTo>
                <a:lnTo>
                  <a:pt x="42566" y="34366"/>
                </a:lnTo>
                <a:lnTo>
                  <a:pt x="43982" y="34366"/>
                </a:lnTo>
                <a:lnTo>
                  <a:pt x="43982" y="32950"/>
                </a:lnTo>
                <a:close/>
                <a:moveTo>
                  <a:pt x="40027" y="35311"/>
                </a:moveTo>
                <a:lnTo>
                  <a:pt x="40027" y="36726"/>
                </a:lnTo>
                <a:lnTo>
                  <a:pt x="41443" y="36726"/>
                </a:lnTo>
                <a:lnTo>
                  <a:pt x="41443" y="35311"/>
                </a:lnTo>
                <a:close/>
                <a:moveTo>
                  <a:pt x="42566" y="35311"/>
                </a:moveTo>
                <a:lnTo>
                  <a:pt x="42566" y="36726"/>
                </a:lnTo>
                <a:lnTo>
                  <a:pt x="43982" y="36726"/>
                </a:lnTo>
                <a:lnTo>
                  <a:pt x="43982" y="35311"/>
                </a:lnTo>
                <a:close/>
                <a:moveTo>
                  <a:pt x="35901" y="37335"/>
                </a:moveTo>
                <a:cubicBezTo>
                  <a:pt x="36121" y="37335"/>
                  <a:pt x="36327" y="37420"/>
                  <a:pt x="36483" y="37575"/>
                </a:cubicBezTo>
                <a:cubicBezTo>
                  <a:pt x="36806" y="37897"/>
                  <a:pt x="36806" y="38421"/>
                  <a:pt x="36484" y="38744"/>
                </a:cubicBezTo>
                <a:cubicBezTo>
                  <a:pt x="36328" y="38899"/>
                  <a:pt x="36122" y="38985"/>
                  <a:pt x="35901" y="38985"/>
                </a:cubicBezTo>
                <a:cubicBezTo>
                  <a:pt x="35679" y="38985"/>
                  <a:pt x="35473" y="38899"/>
                  <a:pt x="35317" y="38744"/>
                </a:cubicBezTo>
                <a:cubicBezTo>
                  <a:pt x="35161" y="38588"/>
                  <a:pt x="35075" y="38381"/>
                  <a:pt x="35075" y="38160"/>
                </a:cubicBezTo>
                <a:cubicBezTo>
                  <a:pt x="35075" y="37940"/>
                  <a:pt x="35160" y="37732"/>
                  <a:pt x="35316" y="37577"/>
                </a:cubicBezTo>
                <a:cubicBezTo>
                  <a:pt x="35472" y="37420"/>
                  <a:pt x="35679" y="37335"/>
                  <a:pt x="35901" y="37335"/>
                </a:cubicBezTo>
                <a:close/>
                <a:moveTo>
                  <a:pt x="40027" y="37671"/>
                </a:moveTo>
                <a:lnTo>
                  <a:pt x="40027" y="39087"/>
                </a:lnTo>
                <a:lnTo>
                  <a:pt x="41443" y="39087"/>
                </a:lnTo>
                <a:lnTo>
                  <a:pt x="41443" y="37671"/>
                </a:lnTo>
                <a:close/>
                <a:moveTo>
                  <a:pt x="42566" y="37671"/>
                </a:moveTo>
                <a:lnTo>
                  <a:pt x="42566" y="39087"/>
                </a:lnTo>
                <a:lnTo>
                  <a:pt x="43982" y="39087"/>
                </a:lnTo>
                <a:lnTo>
                  <a:pt x="43982" y="37671"/>
                </a:lnTo>
                <a:close/>
                <a:moveTo>
                  <a:pt x="48775" y="40941"/>
                </a:moveTo>
                <a:cubicBezTo>
                  <a:pt x="48996" y="40941"/>
                  <a:pt x="49203" y="41027"/>
                  <a:pt x="49359" y="41182"/>
                </a:cubicBezTo>
                <a:cubicBezTo>
                  <a:pt x="49514" y="41337"/>
                  <a:pt x="49601" y="41545"/>
                  <a:pt x="49601" y="41765"/>
                </a:cubicBezTo>
                <a:cubicBezTo>
                  <a:pt x="49601" y="41986"/>
                  <a:pt x="49515" y="42194"/>
                  <a:pt x="49360" y="42349"/>
                </a:cubicBezTo>
                <a:cubicBezTo>
                  <a:pt x="49204" y="42505"/>
                  <a:pt x="48996" y="42591"/>
                  <a:pt x="48775" y="42591"/>
                </a:cubicBezTo>
                <a:cubicBezTo>
                  <a:pt x="48555" y="42591"/>
                  <a:pt x="48348" y="42505"/>
                  <a:pt x="48192" y="42349"/>
                </a:cubicBezTo>
                <a:cubicBezTo>
                  <a:pt x="48036" y="42195"/>
                  <a:pt x="47950" y="41987"/>
                  <a:pt x="47950" y="41767"/>
                </a:cubicBezTo>
                <a:cubicBezTo>
                  <a:pt x="47950" y="41546"/>
                  <a:pt x="48036" y="41339"/>
                  <a:pt x="48192" y="41182"/>
                </a:cubicBezTo>
                <a:cubicBezTo>
                  <a:pt x="48347" y="41027"/>
                  <a:pt x="48555" y="40941"/>
                  <a:pt x="48775" y="40941"/>
                </a:cubicBezTo>
                <a:close/>
                <a:moveTo>
                  <a:pt x="76905" y="11470"/>
                </a:moveTo>
                <a:lnTo>
                  <a:pt x="72163" y="16213"/>
                </a:lnTo>
                <a:lnTo>
                  <a:pt x="72163" y="18169"/>
                </a:lnTo>
                <a:lnTo>
                  <a:pt x="65143" y="25191"/>
                </a:lnTo>
                <a:lnTo>
                  <a:pt x="65143" y="26986"/>
                </a:lnTo>
                <a:lnTo>
                  <a:pt x="62368" y="29761"/>
                </a:lnTo>
                <a:lnTo>
                  <a:pt x="60664" y="29531"/>
                </a:lnTo>
                <a:lnTo>
                  <a:pt x="49445" y="40751"/>
                </a:lnTo>
                <a:cubicBezTo>
                  <a:pt x="49248" y="40620"/>
                  <a:pt x="49017" y="40550"/>
                  <a:pt x="48775" y="40550"/>
                </a:cubicBezTo>
                <a:cubicBezTo>
                  <a:pt x="48450" y="40550"/>
                  <a:pt x="48145" y="40677"/>
                  <a:pt x="47914" y="40907"/>
                </a:cubicBezTo>
                <a:cubicBezTo>
                  <a:pt x="47685" y="41137"/>
                  <a:pt x="47559" y="41442"/>
                  <a:pt x="47559" y="41767"/>
                </a:cubicBezTo>
                <a:cubicBezTo>
                  <a:pt x="47559" y="42092"/>
                  <a:pt x="47686" y="42397"/>
                  <a:pt x="47917" y="42627"/>
                </a:cubicBezTo>
                <a:cubicBezTo>
                  <a:pt x="48146" y="42856"/>
                  <a:pt x="48451" y="42982"/>
                  <a:pt x="48775" y="42982"/>
                </a:cubicBezTo>
                <a:cubicBezTo>
                  <a:pt x="49100" y="42982"/>
                  <a:pt x="49406" y="42855"/>
                  <a:pt x="49636" y="42626"/>
                </a:cubicBezTo>
                <a:cubicBezTo>
                  <a:pt x="49865" y="42395"/>
                  <a:pt x="49992" y="42090"/>
                  <a:pt x="49991" y="41765"/>
                </a:cubicBezTo>
                <a:cubicBezTo>
                  <a:pt x="49991" y="41490"/>
                  <a:pt x="49900" y="41229"/>
                  <a:pt x="49731" y="41016"/>
                </a:cubicBezTo>
                <a:lnTo>
                  <a:pt x="60804" y="29944"/>
                </a:lnTo>
                <a:lnTo>
                  <a:pt x="62507" y="30175"/>
                </a:lnTo>
                <a:lnTo>
                  <a:pt x="65533" y="27148"/>
                </a:lnTo>
                <a:lnTo>
                  <a:pt x="65533" y="25353"/>
                </a:lnTo>
                <a:lnTo>
                  <a:pt x="72555" y="18331"/>
                </a:lnTo>
                <a:lnTo>
                  <a:pt x="72555" y="16374"/>
                </a:lnTo>
                <a:lnTo>
                  <a:pt x="77182" y="11746"/>
                </a:lnTo>
                <a:lnTo>
                  <a:pt x="76905" y="11470"/>
                </a:lnTo>
                <a:close/>
                <a:moveTo>
                  <a:pt x="39319" y="42952"/>
                </a:moveTo>
                <a:cubicBezTo>
                  <a:pt x="38621" y="42952"/>
                  <a:pt x="38056" y="43518"/>
                  <a:pt x="38056" y="44215"/>
                </a:cubicBezTo>
                <a:cubicBezTo>
                  <a:pt x="38056" y="44912"/>
                  <a:pt x="38621" y="45478"/>
                  <a:pt x="39319" y="45478"/>
                </a:cubicBezTo>
                <a:cubicBezTo>
                  <a:pt x="40016" y="45478"/>
                  <a:pt x="40581" y="44912"/>
                  <a:pt x="40581" y="44215"/>
                </a:cubicBezTo>
                <a:cubicBezTo>
                  <a:pt x="40581" y="43518"/>
                  <a:pt x="40016" y="42952"/>
                  <a:pt x="39319" y="42952"/>
                </a:cubicBezTo>
                <a:close/>
                <a:moveTo>
                  <a:pt x="39319" y="41920"/>
                </a:moveTo>
                <a:cubicBezTo>
                  <a:pt x="40584" y="41920"/>
                  <a:pt x="41614" y="42950"/>
                  <a:pt x="41614" y="44215"/>
                </a:cubicBezTo>
                <a:cubicBezTo>
                  <a:pt x="41614" y="45481"/>
                  <a:pt x="40584" y="46510"/>
                  <a:pt x="39319" y="46510"/>
                </a:cubicBezTo>
                <a:cubicBezTo>
                  <a:pt x="38053" y="46510"/>
                  <a:pt x="37023" y="45481"/>
                  <a:pt x="37023" y="44215"/>
                </a:cubicBezTo>
                <a:cubicBezTo>
                  <a:pt x="37023" y="42950"/>
                  <a:pt x="38053" y="41920"/>
                  <a:pt x="39319" y="41920"/>
                </a:cubicBezTo>
                <a:close/>
                <a:moveTo>
                  <a:pt x="39319" y="41529"/>
                </a:moveTo>
                <a:cubicBezTo>
                  <a:pt x="37838" y="41529"/>
                  <a:pt x="36633" y="42734"/>
                  <a:pt x="36633" y="44215"/>
                </a:cubicBezTo>
                <a:cubicBezTo>
                  <a:pt x="36633" y="45696"/>
                  <a:pt x="37838" y="46900"/>
                  <a:pt x="39319" y="46900"/>
                </a:cubicBezTo>
                <a:cubicBezTo>
                  <a:pt x="40799" y="46900"/>
                  <a:pt x="42005" y="45696"/>
                  <a:pt x="42005" y="44215"/>
                </a:cubicBezTo>
                <a:cubicBezTo>
                  <a:pt x="42005" y="42734"/>
                  <a:pt x="40799" y="41529"/>
                  <a:pt x="39319" y="41529"/>
                </a:cubicBezTo>
                <a:close/>
                <a:moveTo>
                  <a:pt x="39319" y="40894"/>
                </a:moveTo>
                <a:cubicBezTo>
                  <a:pt x="41150" y="40894"/>
                  <a:pt x="42639" y="42384"/>
                  <a:pt x="42639" y="44215"/>
                </a:cubicBezTo>
                <a:cubicBezTo>
                  <a:pt x="42639" y="46046"/>
                  <a:pt x="41150" y="47536"/>
                  <a:pt x="39319" y="47536"/>
                </a:cubicBezTo>
                <a:cubicBezTo>
                  <a:pt x="37487" y="47536"/>
                  <a:pt x="35998" y="46046"/>
                  <a:pt x="35998" y="44215"/>
                </a:cubicBezTo>
                <a:cubicBezTo>
                  <a:pt x="35998" y="42384"/>
                  <a:pt x="37487" y="40894"/>
                  <a:pt x="39319" y="40894"/>
                </a:cubicBezTo>
                <a:close/>
                <a:moveTo>
                  <a:pt x="31877" y="46261"/>
                </a:moveTo>
                <a:cubicBezTo>
                  <a:pt x="32097" y="46261"/>
                  <a:pt x="32304" y="46347"/>
                  <a:pt x="32461" y="46503"/>
                </a:cubicBezTo>
                <a:cubicBezTo>
                  <a:pt x="32616" y="46658"/>
                  <a:pt x="32703" y="46865"/>
                  <a:pt x="32703" y="47086"/>
                </a:cubicBezTo>
                <a:cubicBezTo>
                  <a:pt x="32703" y="47306"/>
                  <a:pt x="32616" y="47514"/>
                  <a:pt x="32461" y="47670"/>
                </a:cubicBezTo>
                <a:cubicBezTo>
                  <a:pt x="32305" y="47826"/>
                  <a:pt x="32097" y="47912"/>
                  <a:pt x="31877" y="47912"/>
                </a:cubicBezTo>
                <a:cubicBezTo>
                  <a:pt x="31656" y="47912"/>
                  <a:pt x="31449" y="47826"/>
                  <a:pt x="31294" y="47671"/>
                </a:cubicBezTo>
                <a:cubicBezTo>
                  <a:pt x="30972" y="47349"/>
                  <a:pt x="30972" y="46826"/>
                  <a:pt x="31293" y="46504"/>
                </a:cubicBezTo>
                <a:cubicBezTo>
                  <a:pt x="31448" y="46347"/>
                  <a:pt x="31656" y="46261"/>
                  <a:pt x="31877" y="46261"/>
                </a:cubicBezTo>
                <a:close/>
                <a:moveTo>
                  <a:pt x="39319" y="40503"/>
                </a:moveTo>
                <a:cubicBezTo>
                  <a:pt x="37272" y="40503"/>
                  <a:pt x="35607" y="42169"/>
                  <a:pt x="35607" y="44215"/>
                </a:cubicBezTo>
                <a:cubicBezTo>
                  <a:pt x="35607" y="46262"/>
                  <a:pt x="37272" y="47926"/>
                  <a:pt x="39319" y="47926"/>
                </a:cubicBezTo>
                <a:cubicBezTo>
                  <a:pt x="41365" y="47926"/>
                  <a:pt x="43029" y="46262"/>
                  <a:pt x="43029" y="44215"/>
                </a:cubicBezTo>
                <a:cubicBezTo>
                  <a:pt x="43029" y="42169"/>
                  <a:pt x="41365" y="40503"/>
                  <a:pt x="39319" y="40503"/>
                </a:cubicBezTo>
                <a:close/>
                <a:moveTo>
                  <a:pt x="34984" y="20997"/>
                </a:moveTo>
                <a:cubicBezTo>
                  <a:pt x="34659" y="20997"/>
                  <a:pt x="34352" y="21124"/>
                  <a:pt x="34123" y="21353"/>
                </a:cubicBezTo>
                <a:cubicBezTo>
                  <a:pt x="33894" y="21584"/>
                  <a:pt x="33767" y="21889"/>
                  <a:pt x="33767" y="22214"/>
                </a:cubicBezTo>
                <a:cubicBezTo>
                  <a:pt x="33767" y="22484"/>
                  <a:pt x="33856" y="22739"/>
                  <a:pt x="34017" y="22950"/>
                </a:cubicBezTo>
                <a:lnTo>
                  <a:pt x="31852" y="25115"/>
                </a:lnTo>
                <a:lnTo>
                  <a:pt x="28514" y="25645"/>
                </a:lnTo>
                <a:lnTo>
                  <a:pt x="26625" y="27535"/>
                </a:lnTo>
                <a:lnTo>
                  <a:pt x="26325" y="30643"/>
                </a:lnTo>
                <a:lnTo>
                  <a:pt x="5196" y="51772"/>
                </a:lnTo>
                <a:lnTo>
                  <a:pt x="5472" y="52048"/>
                </a:lnTo>
                <a:lnTo>
                  <a:pt x="26700" y="30819"/>
                </a:lnTo>
                <a:lnTo>
                  <a:pt x="26999" y="27712"/>
                </a:lnTo>
                <a:lnTo>
                  <a:pt x="28701" y="26011"/>
                </a:lnTo>
                <a:lnTo>
                  <a:pt x="32039" y="25482"/>
                </a:lnTo>
                <a:lnTo>
                  <a:pt x="34301" y="23219"/>
                </a:lnTo>
                <a:cubicBezTo>
                  <a:pt x="34501" y="23355"/>
                  <a:pt x="34736" y="23429"/>
                  <a:pt x="34983" y="23429"/>
                </a:cubicBezTo>
                <a:cubicBezTo>
                  <a:pt x="35309" y="23429"/>
                  <a:pt x="35614" y="23302"/>
                  <a:pt x="35843" y="23073"/>
                </a:cubicBezTo>
                <a:cubicBezTo>
                  <a:pt x="36073" y="22842"/>
                  <a:pt x="36200" y="22537"/>
                  <a:pt x="36200" y="22212"/>
                </a:cubicBezTo>
                <a:cubicBezTo>
                  <a:pt x="36200" y="21887"/>
                  <a:pt x="36073" y="21582"/>
                  <a:pt x="35842" y="21352"/>
                </a:cubicBezTo>
                <a:cubicBezTo>
                  <a:pt x="35613" y="21123"/>
                  <a:pt x="35308" y="20997"/>
                  <a:pt x="34984" y="20997"/>
                </a:cubicBezTo>
                <a:close/>
                <a:moveTo>
                  <a:pt x="59151" y="51918"/>
                </a:moveTo>
                <a:cubicBezTo>
                  <a:pt x="59372" y="51918"/>
                  <a:pt x="59578" y="52004"/>
                  <a:pt x="59734" y="52159"/>
                </a:cubicBezTo>
                <a:cubicBezTo>
                  <a:pt x="59890" y="52315"/>
                  <a:pt x="59976" y="52523"/>
                  <a:pt x="59976" y="52743"/>
                </a:cubicBezTo>
                <a:cubicBezTo>
                  <a:pt x="59976" y="52964"/>
                  <a:pt x="59890" y="53171"/>
                  <a:pt x="59734" y="53327"/>
                </a:cubicBezTo>
                <a:lnTo>
                  <a:pt x="59735" y="53327"/>
                </a:lnTo>
                <a:cubicBezTo>
                  <a:pt x="59578" y="53483"/>
                  <a:pt x="59372" y="53569"/>
                  <a:pt x="59151" y="53569"/>
                </a:cubicBezTo>
                <a:cubicBezTo>
                  <a:pt x="58931" y="53569"/>
                  <a:pt x="58723" y="53483"/>
                  <a:pt x="58567" y="53327"/>
                </a:cubicBezTo>
                <a:cubicBezTo>
                  <a:pt x="58411" y="53171"/>
                  <a:pt x="58325" y="52965"/>
                  <a:pt x="58325" y="52744"/>
                </a:cubicBezTo>
                <a:cubicBezTo>
                  <a:pt x="58325" y="52524"/>
                  <a:pt x="58411" y="52316"/>
                  <a:pt x="58567" y="52160"/>
                </a:cubicBezTo>
                <a:cubicBezTo>
                  <a:pt x="58723" y="52004"/>
                  <a:pt x="58931" y="51918"/>
                  <a:pt x="59151" y="51918"/>
                </a:cubicBezTo>
                <a:close/>
                <a:moveTo>
                  <a:pt x="39919" y="55841"/>
                </a:moveTo>
                <a:cubicBezTo>
                  <a:pt x="40096" y="55841"/>
                  <a:pt x="40264" y="55899"/>
                  <a:pt x="40406" y="56003"/>
                </a:cubicBezTo>
                <a:lnTo>
                  <a:pt x="40582" y="56180"/>
                </a:lnTo>
                <a:cubicBezTo>
                  <a:pt x="40686" y="56321"/>
                  <a:pt x="40744" y="56488"/>
                  <a:pt x="40744" y="56665"/>
                </a:cubicBezTo>
                <a:cubicBezTo>
                  <a:pt x="40744" y="56886"/>
                  <a:pt x="40658" y="57093"/>
                  <a:pt x="40502" y="57250"/>
                </a:cubicBezTo>
                <a:cubicBezTo>
                  <a:pt x="40346" y="57406"/>
                  <a:pt x="40139" y="57492"/>
                  <a:pt x="39919" y="57492"/>
                </a:cubicBezTo>
                <a:cubicBezTo>
                  <a:pt x="39698" y="57492"/>
                  <a:pt x="39491" y="57406"/>
                  <a:pt x="39335" y="57250"/>
                </a:cubicBezTo>
                <a:cubicBezTo>
                  <a:pt x="39179" y="57094"/>
                  <a:pt x="39093" y="56887"/>
                  <a:pt x="39093" y="56667"/>
                </a:cubicBezTo>
                <a:cubicBezTo>
                  <a:pt x="39093" y="56446"/>
                  <a:pt x="39178" y="56239"/>
                  <a:pt x="39334" y="56083"/>
                </a:cubicBezTo>
                <a:cubicBezTo>
                  <a:pt x="39490" y="55927"/>
                  <a:pt x="39698" y="55841"/>
                  <a:pt x="39919" y="55841"/>
                </a:cubicBezTo>
                <a:close/>
                <a:moveTo>
                  <a:pt x="69430" y="26830"/>
                </a:moveTo>
                <a:lnTo>
                  <a:pt x="48201" y="48060"/>
                </a:lnTo>
                <a:lnTo>
                  <a:pt x="47902" y="51168"/>
                </a:lnTo>
                <a:lnTo>
                  <a:pt x="46200" y="52868"/>
                </a:lnTo>
                <a:lnTo>
                  <a:pt x="42862" y="53398"/>
                </a:lnTo>
                <a:lnTo>
                  <a:pt x="40601" y="55660"/>
                </a:lnTo>
                <a:cubicBezTo>
                  <a:pt x="40401" y="55523"/>
                  <a:pt x="40166" y="55451"/>
                  <a:pt x="39919" y="55451"/>
                </a:cubicBezTo>
                <a:cubicBezTo>
                  <a:pt x="39594" y="55451"/>
                  <a:pt x="39287" y="55577"/>
                  <a:pt x="39058" y="55807"/>
                </a:cubicBezTo>
                <a:cubicBezTo>
                  <a:pt x="38828" y="56037"/>
                  <a:pt x="38702" y="56342"/>
                  <a:pt x="38702" y="56667"/>
                </a:cubicBezTo>
                <a:cubicBezTo>
                  <a:pt x="38703" y="56992"/>
                  <a:pt x="38828" y="57298"/>
                  <a:pt x="39059" y="57526"/>
                </a:cubicBezTo>
                <a:cubicBezTo>
                  <a:pt x="39288" y="57755"/>
                  <a:pt x="39594" y="57882"/>
                  <a:pt x="39919" y="57882"/>
                </a:cubicBezTo>
                <a:cubicBezTo>
                  <a:pt x="40243" y="57882"/>
                  <a:pt x="40549" y="57755"/>
                  <a:pt x="40778" y="57525"/>
                </a:cubicBezTo>
                <a:cubicBezTo>
                  <a:pt x="41008" y="57296"/>
                  <a:pt x="41135" y="56990"/>
                  <a:pt x="41135" y="56665"/>
                </a:cubicBezTo>
                <a:cubicBezTo>
                  <a:pt x="41135" y="56395"/>
                  <a:pt x="41045" y="56140"/>
                  <a:pt x="40884" y="55929"/>
                </a:cubicBezTo>
                <a:lnTo>
                  <a:pt x="43049" y="53764"/>
                </a:lnTo>
                <a:lnTo>
                  <a:pt x="46387" y="53235"/>
                </a:lnTo>
                <a:lnTo>
                  <a:pt x="48277" y="51344"/>
                </a:lnTo>
                <a:lnTo>
                  <a:pt x="48577" y="48237"/>
                </a:lnTo>
                <a:lnTo>
                  <a:pt x="69706" y="27106"/>
                </a:lnTo>
                <a:lnTo>
                  <a:pt x="69430" y="26830"/>
                </a:lnTo>
                <a:close/>
                <a:moveTo>
                  <a:pt x="39933" y="49522"/>
                </a:moveTo>
                <a:cubicBezTo>
                  <a:pt x="39752" y="49522"/>
                  <a:pt x="39570" y="49591"/>
                  <a:pt x="39432" y="49730"/>
                </a:cubicBezTo>
                <a:cubicBezTo>
                  <a:pt x="39291" y="49872"/>
                  <a:pt x="39223" y="50058"/>
                  <a:pt x="39226" y="50244"/>
                </a:cubicBezTo>
                <a:lnTo>
                  <a:pt x="35350" y="51723"/>
                </a:lnTo>
                <a:lnTo>
                  <a:pt x="26939" y="60146"/>
                </a:lnTo>
                <a:cubicBezTo>
                  <a:pt x="26832" y="60087"/>
                  <a:pt x="26714" y="60057"/>
                  <a:pt x="26595" y="60057"/>
                </a:cubicBezTo>
                <a:cubicBezTo>
                  <a:pt x="26415" y="60057"/>
                  <a:pt x="26235" y="60125"/>
                  <a:pt x="26097" y="60263"/>
                </a:cubicBezTo>
                <a:cubicBezTo>
                  <a:pt x="25821" y="60539"/>
                  <a:pt x="25822" y="60988"/>
                  <a:pt x="26098" y="61264"/>
                </a:cubicBezTo>
                <a:cubicBezTo>
                  <a:pt x="26237" y="61402"/>
                  <a:pt x="26418" y="61471"/>
                  <a:pt x="26600" y="61471"/>
                </a:cubicBezTo>
                <a:cubicBezTo>
                  <a:pt x="26781" y="61471"/>
                  <a:pt x="26962" y="61402"/>
                  <a:pt x="27100" y="61264"/>
                </a:cubicBezTo>
                <a:cubicBezTo>
                  <a:pt x="27327" y="61035"/>
                  <a:pt x="27364" y="60691"/>
                  <a:pt x="27215" y="60422"/>
                </a:cubicBezTo>
                <a:lnTo>
                  <a:pt x="35568" y="52058"/>
                </a:lnTo>
                <a:lnTo>
                  <a:pt x="39340" y="50618"/>
                </a:lnTo>
                <a:cubicBezTo>
                  <a:pt x="39367" y="50658"/>
                  <a:pt x="39397" y="50696"/>
                  <a:pt x="39433" y="50732"/>
                </a:cubicBezTo>
                <a:cubicBezTo>
                  <a:pt x="39571" y="50869"/>
                  <a:pt x="39752" y="50939"/>
                  <a:pt x="39933" y="50939"/>
                </a:cubicBezTo>
                <a:cubicBezTo>
                  <a:pt x="40114" y="50939"/>
                  <a:pt x="40295" y="50869"/>
                  <a:pt x="40434" y="50730"/>
                </a:cubicBezTo>
                <a:cubicBezTo>
                  <a:pt x="40710" y="50454"/>
                  <a:pt x="40710" y="50006"/>
                  <a:pt x="40434" y="49730"/>
                </a:cubicBezTo>
                <a:cubicBezTo>
                  <a:pt x="40296" y="49591"/>
                  <a:pt x="40114" y="49522"/>
                  <a:pt x="39933" y="49522"/>
                </a:cubicBezTo>
                <a:close/>
                <a:moveTo>
                  <a:pt x="29824" y="37732"/>
                </a:moveTo>
                <a:cubicBezTo>
                  <a:pt x="29642" y="37732"/>
                  <a:pt x="29461" y="37801"/>
                  <a:pt x="29323" y="37939"/>
                </a:cubicBezTo>
                <a:cubicBezTo>
                  <a:pt x="29100" y="38162"/>
                  <a:pt x="29060" y="38496"/>
                  <a:pt x="29197" y="38762"/>
                </a:cubicBezTo>
                <a:lnTo>
                  <a:pt x="24781" y="43178"/>
                </a:lnTo>
                <a:lnTo>
                  <a:pt x="22824" y="43178"/>
                </a:lnTo>
                <a:lnTo>
                  <a:pt x="15803" y="50200"/>
                </a:lnTo>
                <a:lnTo>
                  <a:pt x="14007" y="50200"/>
                </a:lnTo>
                <a:lnTo>
                  <a:pt x="10981" y="53227"/>
                </a:lnTo>
                <a:lnTo>
                  <a:pt x="11211" y="54929"/>
                </a:lnTo>
                <a:lnTo>
                  <a:pt x="0" y="66142"/>
                </a:lnTo>
                <a:lnTo>
                  <a:pt x="276" y="66418"/>
                </a:lnTo>
                <a:lnTo>
                  <a:pt x="11625" y="55068"/>
                </a:lnTo>
                <a:lnTo>
                  <a:pt x="11394" y="53366"/>
                </a:lnTo>
                <a:lnTo>
                  <a:pt x="14169" y="50590"/>
                </a:lnTo>
                <a:lnTo>
                  <a:pt x="15965" y="50590"/>
                </a:lnTo>
                <a:lnTo>
                  <a:pt x="22986" y="43569"/>
                </a:lnTo>
                <a:lnTo>
                  <a:pt x="24943" y="43569"/>
                </a:lnTo>
                <a:lnTo>
                  <a:pt x="29464" y="39048"/>
                </a:lnTo>
                <a:cubicBezTo>
                  <a:pt x="29576" y="39114"/>
                  <a:pt x="29701" y="39147"/>
                  <a:pt x="29827" y="39147"/>
                </a:cubicBezTo>
                <a:cubicBezTo>
                  <a:pt x="30007" y="39147"/>
                  <a:pt x="30187" y="39078"/>
                  <a:pt x="30325" y="38940"/>
                </a:cubicBezTo>
                <a:cubicBezTo>
                  <a:pt x="30601" y="38664"/>
                  <a:pt x="30601" y="38215"/>
                  <a:pt x="30324" y="37939"/>
                </a:cubicBezTo>
                <a:cubicBezTo>
                  <a:pt x="30186" y="37801"/>
                  <a:pt x="30005" y="37732"/>
                  <a:pt x="29824" y="37732"/>
                </a:cubicBezTo>
                <a:close/>
                <a:moveTo>
                  <a:pt x="49573" y="58433"/>
                </a:moveTo>
                <a:cubicBezTo>
                  <a:pt x="49391" y="58433"/>
                  <a:pt x="49210" y="58502"/>
                  <a:pt x="49072" y="58640"/>
                </a:cubicBezTo>
                <a:cubicBezTo>
                  <a:pt x="48844" y="58869"/>
                  <a:pt x="48807" y="59213"/>
                  <a:pt x="48956" y="59482"/>
                </a:cubicBezTo>
                <a:lnTo>
                  <a:pt x="44160" y="64285"/>
                </a:lnTo>
                <a:lnTo>
                  <a:pt x="39823" y="63405"/>
                </a:lnTo>
                <a:lnTo>
                  <a:pt x="34500" y="68735"/>
                </a:lnTo>
                <a:cubicBezTo>
                  <a:pt x="34393" y="68676"/>
                  <a:pt x="34274" y="68647"/>
                  <a:pt x="34155" y="68647"/>
                </a:cubicBezTo>
                <a:cubicBezTo>
                  <a:pt x="33975" y="68647"/>
                  <a:pt x="33796" y="68715"/>
                  <a:pt x="33658" y="68853"/>
                </a:cubicBezTo>
                <a:cubicBezTo>
                  <a:pt x="33382" y="69129"/>
                  <a:pt x="33382" y="69577"/>
                  <a:pt x="33659" y="69854"/>
                </a:cubicBezTo>
                <a:cubicBezTo>
                  <a:pt x="33797" y="69992"/>
                  <a:pt x="33978" y="70061"/>
                  <a:pt x="34159" y="70061"/>
                </a:cubicBezTo>
                <a:cubicBezTo>
                  <a:pt x="34341" y="70061"/>
                  <a:pt x="34522" y="69992"/>
                  <a:pt x="34660" y="69854"/>
                </a:cubicBezTo>
                <a:cubicBezTo>
                  <a:pt x="34888" y="69625"/>
                  <a:pt x="34925" y="69280"/>
                  <a:pt x="34776" y="69011"/>
                </a:cubicBezTo>
                <a:lnTo>
                  <a:pt x="39951" y="63829"/>
                </a:lnTo>
                <a:lnTo>
                  <a:pt x="44288" y="64710"/>
                </a:lnTo>
                <a:lnTo>
                  <a:pt x="49232" y="59758"/>
                </a:lnTo>
                <a:cubicBezTo>
                  <a:pt x="49339" y="59817"/>
                  <a:pt x="49458" y="59847"/>
                  <a:pt x="49576" y="59847"/>
                </a:cubicBezTo>
                <a:cubicBezTo>
                  <a:pt x="49756" y="59847"/>
                  <a:pt x="49936" y="59779"/>
                  <a:pt x="50074" y="59641"/>
                </a:cubicBezTo>
                <a:cubicBezTo>
                  <a:pt x="50350" y="59365"/>
                  <a:pt x="50350" y="58916"/>
                  <a:pt x="50073" y="58640"/>
                </a:cubicBezTo>
                <a:cubicBezTo>
                  <a:pt x="49935" y="58502"/>
                  <a:pt x="49754" y="58433"/>
                  <a:pt x="49573" y="58433"/>
                </a:cubicBezTo>
                <a:close/>
                <a:moveTo>
                  <a:pt x="35901" y="36943"/>
                </a:moveTo>
                <a:cubicBezTo>
                  <a:pt x="35576" y="36943"/>
                  <a:pt x="35269" y="37070"/>
                  <a:pt x="35040" y="37300"/>
                </a:cubicBezTo>
                <a:cubicBezTo>
                  <a:pt x="34810" y="37530"/>
                  <a:pt x="34684" y="37836"/>
                  <a:pt x="34684" y="38160"/>
                </a:cubicBezTo>
                <a:cubicBezTo>
                  <a:pt x="34685" y="38467"/>
                  <a:pt x="34798" y="38755"/>
                  <a:pt x="35005" y="38979"/>
                </a:cubicBezTo>
                <a:lnTo>
                  <a:pt x="28089" y="45905"/>
                </a:lnTo>
                <a:lnTo>
                  <a:pt x="28092" y="50506"/>
                </a:lnTo>
                <a:lnTo>
                  <a:pt x="19536" y="59074"/>
                </a:lnTo>
                <a:lnTo>
                  <a:pt x="19377" y="64068"/>
                </a:lnTo>
                <a:lnTo>
                  <a:pt x="12622" y="70833"/>
                </a:lnTo>
                <a:lnTo>
                  <a:pt x="12899" y="71109"/>
                </a:lnTo>
                <a:lnTo>
                  <a:pt x="19763" y="64235"/>
                </a:lnTo>
                <a:lnTo>
                  <a:pt x="19921" y="59241"/>
                </a:lnTo>
                <a:lnTo>
                  <a:pt x="19921" y="59240"/>
                </a:lnTo>
                <a:lnTo>
                  <a:pt x="28482" y="50668"/>
                </a:lnTo>
                <a:lnTo>
                  <a:pt x="28479" y="46065"/>
                </a:lnTo>
                <a:lnTo>
                  <a:pt x="35312" y="39224"/>
                </a:lnTo>
                <a:cubicBezTo>
                  <a:pt x="35490" y="39323"/>
                  <a:pt x="35691" y="39376"/>
                  <a:pt x="35901" y="39376"/>
                </a:cubicBezTo>
                <a:cubicBezTo>
                  <a:pt x="36226" y="39376"/>
                  <a:pt x="36531" y="39249"/>
                  <a:pt x="36761" y="39019"/>
                </a:cubicBezTo>
                <a:cubicBezTo>
                  <a:pt x="37235" y="38545"/>
                  <a:pt x="37234" y="37773"/>
                  <a:pt x="36759" y="37299"/>
                </a:cubicBezTo>
                <a:cubicBezTo>
                  <a:pt x="36530" y="37070"/>
                  <a:pt x="36224" y="36943"/>
                  <a:pt x="35901" y="36943"/>
                </a:cubicBezTo>
                <a:close/>
                <a:moveTo>
                  <a:pt x="31877" y="45870"/>
                </a:moveTo>
                <a:cubicBezTo>
                  <a:pt x="31552" y="45870"/>
                  <a:pt x="31246" y="45997"/>
                  <a:pt x="31016" y="46227"/>
                </a:cubicBezTo>
                <a:cubicBezTo>
                  <a:pt x="30543" y="46702"/>
                  <a:pt x="30543" y="47473"/>
                  <a:pt x="31018" y="47947"/>
                </a:cubicBezTo>
                <a:cubicBezTo>
                  <a:pt x="31184" y="48113"/>
                  <a:pt x="31389" y="48224"/>
                  <a:pt x="31613" y="48273"/>
                </a:cubicBezTo>
                <a:lnTo>
                  <a:pt x="31617" y="52645"/>
                </a:lnTo>
                <a:lnTo>
                  <a:pt x="23061" y="61212"/>
                </a:lnTo>
                <a:lnTo>
                  <a:pt x="22901" y="66206"/>
                </a:lnTo>
                <a:lnTo>
                  <a:pt x="22902" y="66206"/>
                </a:lnTo>
                <a:lnTo>
                  <a:pt x="16147" y="72970"/>
                </a:lnTo>
                <a:lnTo>
                  <a:pt x="16423" y="73247"/>
                </a:lnTo>
                <a:lnTo>
                  <a:pt x="23288" y="66373"/>
                </a:lnTo>
                <a:lnTo>
                  <a:pt x="23446" y="61379"/>
                </a:lnTo>
                <a:lnTo>
                  <a:pt x="32007" y="52807"/>
                </a:lnTo>
                <a:lnTo>
                  <a:pt x="32004" y="48296"/>
                </a:lnTo>
                <a:cubicBezTo>
                  <a:pt x="32281" y="48268"/>
                  <a:pt x="32538" y="48146"/>
                  <a:pt x="32738" y="47946"/>
                </a:cubicBezTo>
                <a:cubicBezTo>
                  <a:pt x="32967" y="47716"/>
                  <a:pt x="33093" y="47411"/>
                  <a:pt x="33093" y="47086"/>
                </a:cubicBezTo>
                <a:cubicBezTo>
                  <a:pt x="33093" y="46761"/>
                  <a:pt x="32966" y="46456"/>
                  <a:pt x="32736" y="46226"/>
                </a:cubicBezTo>
                <a:cubicBezTo>
                  <a:pt x="32506" y="45997"/>
                  <a:pt x="32201" y="45870"/>
                  <a:pt x="31877" y="45870"/>
                </a:cubicBezTo>
                <a:close/>
                <a:moveTo>
                  <a:pt x="53670" y="51288"/>
                </a:moveTo>
                <a:lnTo>
                  <a:pt x="43877" y="61096"/>
                </a:lnTo>
                <a:lnTo>
                  <a:pt x="39881" y="60104"/>
                </a:lnTo>
                <a:lnTo>
                  <a:pt x="14797" y="85098"/>
                </a:lnTo>
                <a:lnTo>
                  <a:pt x="15072" y="85375"/>
                </a:lnTo>
                <a:lnTo>
                  <a:pt x="40002" y="60537"/>
                </a:lnTo>
                <a:lnTo>
                  <a:pt x="43996" y="61528"/>
                </a:lnTo>
                <a:lnTo>
                  <a:pt x="53794" y="51717"/>
                </a:lnTo>
                <a:lnTo>
                  <a:pt x="57939" y="52662"/>
                </a:lnTo>
                <a:cubicBezTo>
                  <a:pt x="57937" y="52689"/>
                  <a:pt x="57935" y="52717"/>
                  <a:pt x="57935" y="52745"/>
                </a:cubicBezTo>
                <a:cubicBezTo>
                  <a:pt x="57935" y="53070"/>
                  <a:pt x="58062" y="53375"/>
                  <a:pt x="58291" y="53604"/>
                </a:cubicBezTo>
                <a:cubicBezTo>
                  <a:pt x="58521" y="53834"/>
                  <a:pt x="58827" y="53960"/>
                  <a:pt x="59151" y="53960"/>
                </a:cubicBezTo>
                <a:cubicBezTo>
                  <a:pt x="59476" y="53960"/>
                  <a:pt x="59782" y="53833"/>
                  <a:pt x="60011" y="53603"/>
                </a:cubicBezTo>
                <a:cubicBezTo>
                  <a:pt x="60241" y="53373"/>
                  <a:pt x="60367" y="53068"/>
                  <a:pt x="60367" y="52743"/>
                </a:cubicBezTo>
                <a:cubicBezTo>
                  <a:pt x="60367" y="52418"/>
                  <a:pt x="60240" y="52112"/>
                  <a:pt x="60010" y="51883"/>
                </a:cubicBezTo>
                <a:cubicBezTo>
                  <a:pt x="59781" y="51654"/>
                  <a:pt x="59476" y="51528"/>
                  <a:pt x="59151" y="51528"/>
                </a:cubicBezTo>
                <a:cubicBezTo>
                  <a:pt x="58826" y="51528"/>
                  <a:pt x="58520" y="51655"/>
                  <a:pt x="58291" y="51884"/>
                </a:cubicBezTo>
                <a:cubicBezTo>
                  <a:pt x="58175" y="51999"/>
                  <a:pt x="58086" y="52134"/>
                  <a:pt x="58026" y="52281"/>
                </a:cubicBezTo>
                <a:lnTo>
                  <a:pt x="53670" y="51288"/>
                </a:lnTo>
                <a:close/>
              </a:path>
            </a:pathLst>
          </a:custGeom>
          <a:gradFill>
            <a:gsLst>
              <a:gs pos="0">
                <a:schemeClr val="lt2"/>
              </a:gs>
              <a:gs pos="5000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69"/>
          <p:cNvGrpSpPr/>
          <p:nvPr/>
        </p:nvGrpSpPr>
        <p:grpSpPr>
          <a:xfrm>
            <a:off x="6302906" y="3315742"/>
            <a:ext cx="2278355" cy="2055950"/>
            <a:chOff x="6302906" y="3315742"/>
            <a:chExt cx="2278355" cy="2055950"/>
          </a:xfrm>
        </p:grpSpPr>
        <p:sp>
          <p:nvSpPr>
            <p:cNvPr id="1190" name="Google Shape;1190;p69"/>
            <p:cNvSpPr/>
            <p:nvPr/>
          </p:nvSpPr>
          <p:spPr>
            <a:xfrm flipH="1">
              <a:off x="6302906" y="4007520"/>
              <a:ext cx="356100" cy="3561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9"/>
            <p:cNvSpPr/>
            <p:nvPr/>
          </p:nvSpPr>
          <p:spPr>
            <a:xfrm flipH="1">
              <a:off x="6351351" y="4056026"/>
              <a:ext cx="259200" cy="2592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 name="Google Shape;1192;p69"/>
            <p:cNvGrpSpPr/>
            <p:nvPr/>
          </p:nvGrpSpPr>
          <p:grpSpPr>
            <a:xfrm rot="-2699890" flipH="1">
              <a:off x="6925965" y="3517149"/>
              <a:ext cx="1254509" cy="1653136"/>
              <a:chOff x="7309600" y="3445925"/>
              <a:chExt cx="804000" cy="1059475"/>
            </a:xfrm>
          </p:grpSpPr>
          <p:sp>
            <p:nvSpPr>
              <p:cNvPr id="1193" name="Google Shape;1193;p69"/>
              <p:cNvSpPr/>
              <p:nvPr/>
            </p:nvSpPr>
            <p:spPr>
              <a:xfrm>
                <a:off x="7527649" y="3445925"/>
                <a:ext cx="495964" cy="803948"/>
              </a:xfrm>
              <a:custGeom>
                <a:avLst/>
                <a:gdLst/>
                <a:ahLst/>
                <a:cxnLst/>
                <a:rect l="l" t="t" r="r" b="b"/>
                <a:pathLst>
                  <a:path w="19402" h="31343" extrusionOk="0">
                    <a:moveTo>
                      <a:pt x="1393" y="29005"/>
                    </a:moveTo>
                    <a:cubicBezTo>
                      <a:pt x="1645" y="29005"/>
                      <a:pt x="1882" y="29103"/>
                      <a:pt x="2060" y="29282"/>
                    </a:cubicBezTo>
                    <a:cubicBezTo>
                      <a:pt x="2429" y="29649"/>
                      <a:pt x="2430" y="30249"/>
                      <a:pt x="2061" y="30618"/>
                    </a:cubicBezTo>
                    <a:cubicBezTo>
                      <a:pt x="1883" y="30796"/>
                      <a:pt x="1646" y="30895"/>
                      <a:pt x="1393" y="30895"/>
                    </a:cubicBezTo>
                    <a:cubicBezTo>
                      <a:pt x="1140" y="30895"/>
                      <a:pt x="904" y="30796"/>
                      <a:pt x="725" y="30619"/>
                    </a:cubicBezTo>
                    <a:cubicBezTo>
                      <a:pt x="546" y="30440"/>
                      <a:pt x="448" y="30204"/>
                      <a:pt x="448" y="29950"/>
                    </a:cubicBezTo>
                    <a:cubicBezTo>
                      <a:pt x="448" y="29698"/>
                      <a:pt x="545" y="29461"/>
                      <a:pt x="724" y="29282"/>
                    </a:cubicBezTo>
                    <a:cubicBezTo>
                      <a:pt x="902" y="29103"/>
                      <a:pt x="1140" y="29005"/>
                      <a:pt x="1393" y="29005"/>
                    </a:cubicBezTo>
                    <a:close/>
                    <a:moveTo>
                      <a:pt x="19086" y="0"/>
                    </a:moveTo>
                    <a:lnTo>
                      <a:pt x="11227" y="7869"/>
                    </a:lnTo>
                    <a:lnTo>
                      <a:pt x="11044" y="13587"/>
                    </a:lnTo>
                    <a:lnTo>
                      <a:pt x="1244" y="23401"/>
                    </a:lnTo>
                    <a:lnTo>
                      <a:pt x="1247" y="28565"/>
                    </a:lnTo>
                    <a:cubicBezTo>
                      <a:pt x="931" y="28598"/>
                      <a:pt x="636" y="28738"/>
                      <a:pt x="407" y="28966"/>
                    </a:cubicBezTo>
                    <a:cubicBezTo>
                      <a:pt x="145" y="29229"/>
                      <a:pt x="0" y="29579"/>
                      <a:pt x="0" y="29951"/>
                    </a:cubicBezTo>
                    <a:cubicBezTo>
                      <a:pt x="0" y="30323"/>
                      <a:pt x="146" y="30673"/>
                      <a:pt x="409" y="30936"/>
                    </a:cubicBezTo>
                    <a:cubicBezTo>
                      <a:pt x="672" y="31197"/>
                      <a:pt x="1021" y="31343"/>
                      <a:pt x="1393" y="31343"/>
                    </a:cubicBezTo>
                    <a:cubicBezTo>
                      <a:pt x="1764" y="31343"/>
                      <a:pt x="2115" y="31197"/>
                      <a:pt x="2378" y="30934"/>
                    </a:cubicBezTo>
                    <a:cubicBezTo>
                      <a:pt x="2921" y="30391"/>
                      <a:pt x="2920" y="29507"/>
                      <a:pt x="2377" y="28965"/>
                    </a:cubicBezTo>
                    <a:cubicBezTo>
                      <a:pt x="2187" y="28775"/>
                      <a:pt x="1951" y="28648"/>
                      <a:pt x="1695" y="28591"/>
                    </a:cubicBezTo>
                    <a:lnTo>
                      <a:pt x="1692" y="23586"/>
                    </a:lnTo>
                    <a:lnTo>
                      <a:pt x="11486" y="13778"/>
                    </a:lnTo>
                    <a:lnTo>
                      <a:pt x="11668" y="8060"/>
                    </a:lnTo>
                    <a:lnTo>
                      <a:pt x="19401" y="316"/>
                    </a:lnTo>
                    <a:lnTo>
                      <a:pt x="19086" y="0"/>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9"/>
              <p:cNvSpPr/>
              <p:nvPr/>
            </p:nvSpPr>
            <p:spPr>
              <a:xfrm>
                <a:off x="7409125" y="3527525"/>
                <a:ext cx="704475" cy="977875"/>
              </a:xfrm>
              <a:custGeom>
                <a:avLst/>
                <a:gdLst/>
                <a:ahLst/>
                <a:cxnLst/>
                <a:rect l="l" t="t" r="r" b="b"/>
                <a:pathLst>
                  <a:path w="28179" h="39115" extrusionOk="0">
                    <a:moveTo>
                      <a:pt x="1527" y="36777"/>
                    </a:moveTo>
                    <a:cubicBezTo>
                      <a:pt x="1780" y="36777"/>
                      <a:pt x="2017" y="36876"/>
                      <a:pt x="2195" y="37053"/>
                    </a:cubicBezTo>
                    <a:cubicBezTo>
                      <a:pt x="2374" y="37232"/>
                      <a:pt x="2473" y="37470"/>
                      <a:pt x="2473" y="37722"/>
                    </a:cubicBezTo>
                    <a:cubicBezTo>
                      <a:pt x="2473" y="37974"/>
                      <a:pt x="2375" y="38211"/>
                      <a:pt x="2196" y="38390"/>
                    </a:cubicBezTo>
                    <a:cubicBezTo>
                      <a:pt x="2018" y="38569"/>
                      <a:pt x="1780" y="38667"/>
                      <a:pt x="1528" y="38667"/>
                    </a:cubicBezTo>
                    <a:cubicBezTo>
                      <a:pt x="1275" y="38667"/>
                      <a:pt x="1039" y="38569"/>
                      <a:pt x="860" y="38391"/>
                    </a:cubicBezTo>
                    <a:cubicBezTo>
                      <a:pt x="492" y="38023"/>
                      <a:pt x="491" y="37423"/>
                      <a:pt x="859" y="37054"/>
                    </a:cubicBezTo>
                    <a:cubicBezTo>
                      <a:pt x="1038" y="36876"/>
                      <a:pt x="1274" y="36777"/>
                      <a:pt x="1527" y="36777"/>
                    </a:cubicBezTo>
                    <a:close/>
                    <a:moveTo>
                      <a:pt x="27862" y="0"/>
                    </a:moveTo>
                    <a:lnTo>
                      <a:pt x="20003" y="7869"/>
                    </a:lnTo>
                    <a:lnTo>
                      <a:pt x="19821" y="13587"/>
                    </a:lnTo>
                    <a:lnTo>
                      <a:pt x="10021" y="23401"/>
                    </a:lnTo>
                    <a:lnTo>
                      <a:pt x="10024" y="28670"/>
                    </a:lnTo>
                    <a:lnTo>
                      <a:pt x="2201" y="36504"/>
                    </a:lnTo>
                    <a:cubicBezTo>
                      <a:pt x="1997" y="36391"/>
                      <a:pt x="1767" y="36330"/>
                      <a:pt x="1528" y="36330"/>
                    </a:cubicBezTo>
                    <a:cubicBezTo>
                      <a:pt x="1155" y="36330"/>
                      <a:pt x="805" y="36475"/>
                      <a:pt x="542" y="36739"/>
                    </a:cubicBezTo>
                    <a:cubicBezTo>
                      <a:pt x="0" y="37282"/>
                      <a:pt x="0" y="38165"/>
                      <a:pt x="545" y="38707"/>
                    </a:cubicBezTo>
                    <a:cubicBezTo>
                      <a:pt x="807" y="38970"/>
                      <a:pt x="1156" y="39114"/>
                      <a:pt x="1528" y="39114"/>
                    </a:cubicBezTo>
                    <a:cubicBezTo>
                      <a:pt x="1899" y="39114"/>
                      <a:pt x="2250" y="38970"/>
                      <a:pt x="2513" y="38706"/>
                    </a:cubicBezTo>
                    <a:cubicBezTo>
                      <a:pt x="2776" y="38444"/>
                      <a:pt x="2920" y="38094"/>
                      <a:pt x="2920" y="37721"/>
                    </a:cubicBezTo>
                    <a:cubicBezTo>
                      <a:pt x="2920" y="37371"/>
                      <a:pt x="2789" y="37041"/>
                      <a:pt x="2554" y="36783"/>
                    </a:cubicBezTo>
                    <a:lnTo>
                      <a:pt x="10471" y="28855"/>
                    </a:lnTo>
                    <a:lnTo>
                      <a:pt x="10468" y="23587"/>
                    </a:lnTo>
                    <a:lnTo>
                      <a:pt x="20262" y="13778"/>
                    </a:lnTo>
                    <a:lnTo>
                      <a:pt x="20444" y="8060"/>
                    </a:lnTo>
                    <a:lnTo>
                      <a:pt x="28178" y="316"/>
                    </a:lnTo>
                    <a:lnTo>
                      <a:pt x="27862" y="0"/>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9"/>
              <p:cNvSpPr/>
              <p:nvPr/>
            </p:nvSpPr>
            <p:spPr>
              <a:xfrm>
                <a:off x="7309600" y="3803350"/>
                <a:ext cx="426200" cy="342025"/>
              </a:xfrm>
              <a:custGeom>
                <a:avLst/>
                <a:gdLst/>
                <a:ahLst/>
                <a:cxnLst/>
                <a:rect l="l" t="t" r="r" b="b"/>
                <a:pathLst>
                  <a:path w="17048" h="13681" extrusionOk="0">
                    <a:moveTo>
                      <a:pt x="16157" y="0"/>
                    </a:moveTo>
                    <a:cubicBezTo>
                      <a:pt x="15950" y="0"/>
                      <a:pt x="15742" y="80"/>
                      <a:pt x="15584" y="239"/>
                    </a:cubicBezTo>
                    <a:cubicBezTo>
                      <a:pt x="15323" y="499"/>
                      <a:pt x="15281" y="894"/>
                      <a:pt x="15451" y="1201"/>
                    </a:cubicBezTo>
                    <a:lnTo>
                      <a:pt x="5889" y="10777"/>
                    </a:lnTo>
                    <a:lnTo>
                      <a:pt x="1570" y="12426"/>
                    </a:lnTo>
                    <a:cubicBezTo>
                      <a:pt x="1539" y="12381"/>
                      <a:pt x="1504" y="12337"/>
                      <a:pt x="1464" y="12296"/>
                    </a:cubicBezTo>
                    <a:cubicBezTo>
                      <a:pt x="1305" y="12138"/>
                      <a:pt x="1098" y="12059"/>
                      <a:pt x="891" y="12059"/>
                    </a:cubicBezTo>
                    <a:cubicBezTo>
                      <a:pt x="683" y="12059"/>
                      <a:pt x="476" y="12138"/>
                      <a:pt x="317" y="12297"/>
                    </a:cubicBezTo>
                    <a:cubicBezTo>
                      <a:pt x="1" y="12614"/>
                      <a:pt x="1" y="13127"/>
                      <a:pt x="318" y="13444"/>
                    </a:cubicBezTo>
                    <a:cubicBezTo>
                      <a:pt x="477" y="13601"/>
                      <a:pt x="684" y="13680"/>
                      <a:pt x="891" y="13680"/>
                    </a:cubicBezTo>
                    <a:cubicBezTo>
                      <a:pt x="1099" y="13680"/>
                      <a:pt x="1306" y="13601"/>
                      <a:pt x="1465" y="13443"/>
                    </a:cubicBezTo>
                    <a:cubicBezTo>
                      <a:pt x="1627" y="13281"/>
                      <a:pt x="1705" y="13067"/>
                      <a:pt x="1700" y="12855"/>
                    </a:cubicBezTo>
                    <a:lnTo>
                      <a:pt x="6137" y="11162"/>
                    </a:lnTo>
                    <a:lnTo>
                      <a:pt x="15768" y="1518"/>
                    </a:lnTo>
                    <a:cubicBezTo>
                      <a:pt x="15891" y="1586"/>
                      <a:pt x="16027" y="1620"/>
                      <a:pt x="16163" y="1620"/>
                    </a:cubicBezTo>
                    <a:cubicBezTo>
                      <a:pt x="16368" y="1620"/>
                      <a:pt x="16574" y="1542"/>
                      <a:pt x="16731" y="1384"/>
                    </a:cubicBezTo>
                    <a:cubicBezTo>
                      <a:pt x="17047" y="1067"/>
                      <a:pt x="17047" y="555"/>
                      <a:pt x="16730" y="238"/>
                    </a:cubicBezTo>
                    <a:cubicBezTo>
                      <a:pt x="16572" y="80"/>
                      <a:pt x="16365" y="0"/>
                      <a:pt x="16157" y="0"/>
                    </a:cubicBez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 name="Google Shape;1196;p69"/>
            <p:cNvSpPr/>
            <p:nvPr/>
          </p:nvSpPr>
          <p:spPr>
            <a:xfrm flipH="1">
              <a:off x="6398150" y="4102775"/>
              <a:ext cx="165600" cy="165600"/>
            </a:xfrm>
            <a:prstGeom prst="ellipse">
              <a:avLst/>
            </a:pr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69"/>
          <p:cNvGrpSpPr/>
          <p:nvPr/>
        </p:nvGrpSpPr>
        <p:grpSpPr>
          <a:xfrm>
            <a:off x="5144814" y="1318952"/>
            <a:ext cx="1910429" cy="1910429"/>
            <a:chOff x="5341143" y="1368823"/>
            <a:chExt cx="1466177" cy="1466177"/>
          </a:xfrm>
        </p:grpSpPr>
        <p:grpSp>
          <p:nvGrpSpPr>
            <p:cNvPr id="1198" name="Google Shape;1198;p69"/>
            <p:cNvGrpSpPr/>
            <p:nvPr/>
          </p:nvGrpSpPr>
          <p:grpSpPr>
            <a:xfrm rot="-2700000">
              <a:off x="5538745" y="1600654"/>
              <a:ext cx="1070972" cy="1002515"/>
              <a:chOff x="6462675" y="4620150"/>
              <a:chExt cx="1070982" cy="1002525"/>
            </a:xfrm>
          </p:grpSpPr>
          <p:sp>
            <p:nvSpPr>
              <p:cNvPr id="1199" name="Google Shape;1199;p69"/>
              <p:cNvSpPr/>
              <p:nvPr/>
            </p:nvSpPr>
            <p:spPr>
              <a:xfrm>
                <a:off x="6969545" y="4620150"/>
                <a:ext cx="564113" cy="626803"/>
              </a:xfrm>
              <a:custGeom>
                <a:avLst/>
                <a:gdLst/>
                <a:ahLst/>
                <a:cxnLst/>
                <a:rect l="l" t="t" r="r" b="b"/>
                <a:pathLst>
                  <a:path w="22319" h="24930" extrusionOk="0">
                    <a:moveTo>
                      <a:pt x="20926" y="448"/>
                    </a:moveTo>
                    <a:cubicBezTo>
                      <a:pt x="21178" y="448"/>
                      <a:pt x="21415" y="546"/>
                      <a:pt x="21593" y="724"/>
                    </a:cubicBezTo>
                    <a:cubicBezTo>
                      <a:pt x="21772" y="903"/>
                      <a:pt x="21871" y="1140"/>
                      <a:pt x="21871" y="1392"/>
                    </a:cubicBezTo>
                    <a:cubicBezTo>
                      <a:pt x="21871" y="1644"/>
                      <a:pt x="21773" y="1882"/>
                      <a:pt x="21594" y="2061"/>
                    </a:cubicBezTo>
                    <a:cubicBezTo>
                      <a:pt x="21416" y="2239"/>
                      <a:pt x="21178" y="2338"/>
                      <a:pt x="20926" y="2338"/>
                    </a:cubicBezTo>
                    <a:cubicBezTo>
                      <a:pt x="20673" y="2338"/>
                      <a:pt x="20437" y="2240"/>
                      <a:pt x="20258" y="2062"/>
                    </a:cubicBezTo>
                    <a:cubicBezTo>
                      <a:pt x="19890" y="1693"/>
                      <a:pt x="19890" y="1094"/>
                      <a:pt x="20257" y="725"/>
                    </a:cubicBezTo>
                    <a:cubicBezTo>
                      <a:pt x="20436" y="547"/>
                      <a:pt x="20673" y="448"/>
                      <a:pt x="20926" y="448"/>
                    </a:cubicBezTo>
                    <a:close/>
                    <a:moveTo>
                      <a:pt x="20926" y="1"/>
                    </a:moveTo>
                    <a:cubicBezTo>
                      <a:pt x="20554" y="1"/>
                      <a:pt x="20203" y="146"/>
                      <a:pt x="19940" y="410"/>
                    </a:cubicBezTo>
                    <a:cubicBezTo>
                      <a:pt x="19457" y="894"/>
                      <a:pt x="19406" y="1649"/>
                      <a:pt x="19787" y="2191"/>
                    </a:cubicBezTo>
                    <a:lnTo>
                      <a:pt x="16559" y="5418"/>
                    </a:lnTo>
                    <a:lnTo>
                      <a:pt x="16875" y="7738"/>
                    </a:lnTo>
                    <a:lnTo>
                      <a:pt x="0" y="24613"/>
                    </a:lnTo>
                    <a:lnTo>
                      <a:pt x="316" y="24930"/>
                    </a:lnTo>
                    <a:lnTo>
                      <a:pt x="17348" y="7898"/>
                    </a:lnTo>
                    <a:lnTo>
                      <a:pt x="17032" y="5578"/>
                    </a:lnTo>
                    <a:lnTo>
                      <a:pt x="20099" y="2511"/>
                    </a:lnTo>
                    <a:cubicBezTo>
                      <a:pt x="20337" y="2689"/>
                      <a:pt x="20624" y="2785"/>
                      <a:pt x="20926" y="2785"/>
                    </a:cubicBezTo>
                    <a:cubicBezTo>
                      <a:pt x="21297" y="2785"/>
                      <a:pt x="21647" y="2640"/>
                      <a:pt x="21911" y="2376"/>
                    </a:cubicBezTo>
                    <a:cubicBezTo>
                      <a:pt x="22174" y="2114"/>
                      <a:pt x="22318" y="1764"/>
                      <a:pt x="22318" y="1392"/>
                    </a:cubicBezTo>
                    <a:cubicBezTo>
                      <a:pt x="22318" y="1020"/>
                      <a:pt x="22173" y="670"/>
                      <a:pt x="21910" y="408"/>
                    </a:cubicBezTo>
                    <a:cubicBezTo>
                      <a:pt x="21646" y="145"/>
                      <a:pt x="21297" y="1"/>
                      <a:pt x="20926" y="1"/>
                    </a:cubicBez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9"/>
              <p:cNvSpPr/>
              <p:nvPr/>
            </p:nvSpPr>
            <p:spPr>
              <a:xfrm>
                <a:off x="6462675" y="4801600"/>
                <a:ext cx="875925" cy="821075"/>
              </a:xfrm>
              <a:custGeom>
                <a:avLst/>
                <a:gdLst/>
                <a:ahLst/>
                <a:cxnLst/>
                <a:rect l="l" t="t" r="r" b="b"/>
                <a:pathLst>
                  <a:path w="35037" h="32843" extrusionOk="0">
                    <a:moveTo>
                      <a:pt x="34146" y="0"/>
                    </a:moveTo>
                    <a:cubicBezTo>
                      <a:pt x="33938" y="0"/>
                      <a:pt x="33731" y="79"/>
                      <a:pt x="33572" y="238"/>
                    </a:cubicBezTo>
                    <a:cubicBezTo>
                      <a:pt x="33317" y="493"/>
                      <a:pt x="33271" y="876"/>
                      <a:pt x="33428" y="1180"/>
                    </a:cubicBezTo>
                    <a:lnTo>
                      <a:pt x="28373" y="6236"/>
                    </a:lnTo>
                    <a:lnTo>
                      <a:pt x="26132" y="6236"/>
                    </a:lnTo>
                    <a:lnTo>
                      <a:pt x="18094" y="14275"/>
                    </a:lnTo>
                    <a:lnTo>
                      <a:pt x="16038" y="14275"/>
                    </a:lnTo>
                    <a:lnTo>
                      <a:pt x="12573" y="17739"/>
                    </a:lnTo>
                    <a:lnTo>
                      <a:pt x="12837" y="19689"/>
                    </a:lnTo>
                    <a:lnTo>
                      <a:pt x="1" y="32525"/>
                    </a:lnTo>
                    <a:lnTo>
                      <a:pt x="316" y="32842"/>
                    </a:lnTo>
                    <a:lnTo>
                      <a:pt x="13232" y="19928"/>
                    </a:lnTo>
                    <a:lnTo>
                      <a:pt x="13309" y="19849"/>
                    </a:lnTo>
                    <a:lnTo>
                      <a:pt x="13046" y="17899"/>
                    </a:lnTo>
                    <a:lnTo>
                      <a:pt x="16223" y="14722"/>
                    </a:lnTo>
                    <a:lnTo>
                      <a:pt x="18279" y="14722"/>
                    </a:lnTo>
                    <a:lnTo>
                      <a:pt x="26317" y="6684"/>
                    </a:lnTo>
                    <a:lnTo>
                      <a:pt x="28558" y="6684"/>
                    </a:lnTo>
                    <a:lnTo>
                      <a:pt x="33734" y="1506"/>
                    </a:lnTo>
                    <a:cubicBezTo>
                      <a:pt x="33862" y="1582"/>
                      <a:pt x="34006" y="1620"/>
                      <a:pt x="34149" y="1620"/>
                    </a:cubicBezTo>
                    <a:cubicBezTo>
                      <a:pt x="34356" y="1620"/>
                      <a:pt x="34562" y="1541"/>
                      <a:pt x="34720" y="1383"/>
                    </a:cubicBezTo>
                    <a:cubicBezTo>
                      <a:pt x="35036" y="1067"/>
                      <a:pt x="35035" y="554"/>
                      <a:pt x="34719" y="237"/>
                    </a:cubicBezTo>
                    <a:cubicBezTo>
                      <a:pt x="34561" y="79"/>
                      <a:pt x="34353" y="0"/>
                      <a:pt x="34146" y="0"/>
                    </a:cubicBez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 name="Google Shape;1201;p69"/>
            <p:cNvSpPr/>
            <p:nvPr/>
          </p:nvSpPr>
          <p:spPr>
            <a:xfrm rot="-3600004">
              <a:off x="5780603" y="2459670"/>
              <a:ext cx="366018" cy="289110"/>
            </a:xfrm>
            <a:custGeom>
              <a:avLst/>
              <a:gdLst/>
              <a:ahLst/>
              <a:cxnLst/>
              <a:rect l="l" t="t" r="r" b="b"/>
              <a:pathLst>
                <a:path w="10789" h="8522" extrusionOk="0">
                  <a:moveTo>
                    <a:pt x="1081" y="5601"/>
                  </a:moveTo>
                  <a:lnTo>
                    <a:pt x="0" y="7040"/>
                  </a:lnTo>
                  <a:lnTo>
                    <a:pt x="6" y="8521"/>
                  </a:lnTo>
                  <a:lnTo>
                    <a:pt x="10788" y="2296"/>
                  </a:lnTo>
                  <a:lnTo>
                    <a:pt x="10782" y="1"/>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9"/>
            <p:cNvSpPr/>
            <p:nvPr/>
          </p:nvSpPr>
          <p:spPr>
            <a:xfrm>
              <a:off x="6063500" y="2207025"/>
              <a:ext cx="150900" cy="150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9"/>
            <p:cNvSpPr/>
            <p:nvPr/>
          </p:nvSpPr>
          <p:spPr>
            <a:xfrm>
              <a:off x="6080750" y="2224275"/>
              <a:ext cx="116400" cy="1164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9"/>
            <p:cNvSpPr/>
            <p:nvPr/>
          </p:nvSpPr>
          <p:spPr>
            <a:xfrm>
              <a:off x="6103850" y="2247375"/>
              <a:ext cx="70200" cy="70200"/>
            </a:xfrm>
            <a:prstGeom prst="ellipse">
              <a:avLst/>
            </a:pr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87"/>
                                        </p:tgtEl>
                                        <p:attrNameLst>
                                          <p:attrName>style.visibility</p:attrName>
                                        </p:attrNameLst>
                                      </p:cBhvr>
                                      <p:to>
                                        <p:strVal val="visible"/>
                                      </p:to>
                                    </p:set>
                                    <p:anim calcmode="lin" valueType="num">
                                      <p:cBhvr additive="base">
                                        <p:cTn id="7" dur="500" fill="hold"/>
                                        <p:tgtEl>
                                          <p:spTgt spid="1187"/>
                                        </p:tgtEl>
                                        <p:attrNameLst>
                                          <p:attrName>ppt_x</p:attrName>
                                        </p:attrNameLst>
                                      </p:cBhvr>
                                      <p:tavLst>
                                        <p:tav tm="0">
                                          <p:val>
                                            <p:strVal val="#ppt_x"/>
                                          </p:val>
                                        </p:tav>
                                        <p:tav tm="100000">
                                          <p:val>
                                            <p:strVal val="#ppt_x"/>
                                          </p:val>
                                        </p:tav>
                                      </p:tavLst>
                                    </p:anim>
                                    <p:anim calcmode="lin" valueType="num">
                                      <p:cBhvr additive="base">
                                        <p:cTn id="8" dur="500" fill="hold"/>
                                        <p:tgtEl>
                                          <p:spTgt spid="118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86">
                                            <p:txEl>
                                              <p:pRg st="0" end="0"/>
                                            </p:txEl>
                                          </p:spTgt>
                                        </p:tgtEl>
                                        <p:attrNameLst>
                                          <p:attrName>style.visibility</p:attrName>
                                        </p:attrNameLst>
                                      </p:cBhvr>
                                      <p:to>
                                        <p:strVal val="visible"/>
                                      </p:to>
                                    </p:set>
                                    <p:anim calcmode="lin" valueType="num">
                                      <p:cBhvr additive="base">
                                        <p:cTn id="13" dur="500" fill="hold"/>
                                        <p:tgtEl>
                                          <p:spTgt spid="118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8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86">
                                            <p:txEl>
                                              <p:pRg st="1" end="1"/>
                                            </p:txEl>
                                          </p:spTgt>
                                        </p:tgtEl>
                                        <p:attrNameLst>
                                          <p:attrName>style.visibility</p:attrName>
                                        </p:attrNameLst>
                                      </p:cBhvr>
                                      <p:to>
                                        <p:strVal val="visible"/>
                                      </p:to>
                                    </p:set>
                                    <p:anim calcmode="lin" valueType="num">
                                      <p:cBhvr additive="base">
                                        <p:cTn id="19" dur="500" fill="hold"/>
                                        <p:tgtEl>
                                          <p:spTgt spid="1186">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18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186">
                                            <p:txEl>
                                              <p:pRg st="2" end="2"/>
                                            </p:txEl>
                                          </p:spTgt>
                                        </p:tgtEl>
                                        <p:attrNameLst>
                                          <p:attrName>style.visibility</p:attrName>
                                        </p:attrNameLst>
                                      </p:cBhvr>
                                      <p:to>
                                        <p:strVal val="visible"/>
                                      </p:to>
                                    </p:set>
                                    <p:anim calcmode="lin" valueType="num">
                                      <p:cBhvr additive="base">
                                        <p:cTn id="25" dur="500" fill="hold"/>
                                        <p:tgtEl>
                                          <p:spTgt spid="1186">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18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86">
                                            <p:txEl>
                                              <p:pRg st="3" end="3"/>
                                            </p:txEl>
                                          </p:spTgt>
                                        </p:tgtEl>
                                        <p:attrNameLst>
                                          <p:attrName>style.visibility</p:attrName>
                                        </p:attrNameLst>
                                      </p:cBhvr>
                                      <p:to>
                                        <p:strVal val="visible"/>
                                      </p:to>
                                    </p:set>
                                    <p:anim calcmode="lin" valueType="num">
                                      <p:cBhvr additive="base">
                                        <p:cTn id="31" dur="500" fill="hold"/>
                                        <p:tgtEl>
                                          <p:spTgt spid="1186">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18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6" grpId="0" build="p"/>
      <p:bldP spid="118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40"/>
          <p:cNvSpPr txBox="1">
            <a:spLocks noGrp="1"/>
          </p:cNvSpPr>
          <p:nvPr>
            <p:ph type="subTitle" idx="2"/>
          </p:nvPr>
        </p:nvSpPr>
        <p:spPr>
          <a:xfrm>
            <a:off x="354020" y="825500"/>
            <a:ext cx="6373000" cy="1286169"/>
          </a:xfrm>
          <a:prstGeom prst="rect">
            <a:avLst/>
          </a:prstGeom>
        </p:spPr>
        <p:txBody>
          <a:bodyPr spcFirstLastPara="1" wrap="square" lIns="91425" tIns="91425" rIns="91425" bIns="91425" anchor="b" anchorCtr="0">
            <a:noAutofit/>
          </a:bodyPr>
          <a:lstStyle/>
          <a:p>
            <a:pPr marL="0" indent="0"/>
            <a:r>
              <a:rPr lang="en" dirty="0">
                <a:solidFill>
                  <a:schemeClr val="bg1"/>
                </a:solidFill>
              </a:rPr>
              <a:t>About us</a:t>
            </a:r>
            <a:r>
              <a:rPr lang="en-US" dirty="0">
                <a:solidFill>
                  <a:schemeClr val="bg1"/>
                </a:solidFill>
              </a:rPr>
              <a:t>Firewalls protect the DMZ and internal servers:-</a:t>
            </a:r>
          </a:p>
          <a:p>
            <a:pPr marL="0" lvl="0" indent="0" algn="l" rtl="0">
              <a:spcBef>
                <a:spcPts val="0"/>
              </a:spcBef>
              <a:spcAft>
                <a:spcPts val="0"/>
              </a:spcAft>
              <a:buNone/>
            </a:pPr>
            <a:endParaRPr dirty="0"/>
          </a:p>
        </p:txBody>
      </p:sp>
      <p:sp>
        <p:nvSpPr>
          <p:cNvPr id="365" name="Google Shape;365;p40"/>
          <p:cNvSpPr txBox="1">
            <a:spLocks noGrp="1"/>
          </p:cNvSpPr>
          <p:nvPr>
            <p:ph type="title"/>
          </p:nvPr>
        </p:nvSpPr>
        <p:spPr>
          <a:xfrm>
            <a:off x="503950" y="1959863"/>
            <a:ext cx="7344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366" name="Google Shape;366;p40"/>
          <p:cNvSpPr txBox="1">
            <a:spLocks noGrp="1"/>
          </p:cNvSpPr>
          <p:nvPr>
            <p:ph type="subTitle" idx="1"/>
          </p:nvPr>
        </p:nvSpPr>
        <p:spPr>
          <a:xfrm>
            <a:off x="939900" y="1974774"/>
            <a:ext cx="4590950" cy="878475"/>
          </a:xfrm>
          <a:prstGeom prst="rect">
            <a:avLst/>
          </a:prstGeom>
        </p:spPr>
        <p:txBody>
          <a:bodyPr spcFirstLastPara="1" wrap="square" lIns="91425" tIns="91425" rIns="91425" bIns="91425" anchor="t" anchorCtr="0">
            <a:noAutofit/>
          </a:bodyPr>
          <a:lstStyle/>
          <a:p>
            <a:pPr>
              <a:lnSpc>
                <a:spcPct val="150000"/>
              </a:lnSpc>
            </a:pPr>
            <a:r>
              <a:rPr lang="en-US" dirty="0"/>
              <a:t>Firewalls ensure secure traffic flow between external and internal network segments.</a:t>
            </a:r>
          </a:p>
        </p:txBody>
      </p:sp>
      <p:sp>
        <p:nvSpPr>
          <p:cNvPr id="367" name="Google Shape;367;p40"/>
          <p:cNvSpPr txBox="1">
            <a:spLocks noGrp="1"/>
          </p:cNvSpPr>
          <p:nvPr>
            <p:ph type="title" idx="3"/>
          </p:nvPr>
        </p:nvSpPr>
        <p:spPr>
          <a:xfrm>
            <a:off x="826700" y="177925"/>
            <a:ext cx="7704000" cy="54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Server Security</a:t>
            </a:r>
            <a:endParaRPr dirty="0"/>
          </a:p>
        </p:txBody>
      </p:sp>
      <p:sp>
        <p:nvSpPr>
          <p:cNvPr id="371" name="Google Shape;371;p40"/>
          <p:cNvSpPr txBox="1">
            <a:spLocks noGrp="1"/>
          </p:cNvSpPr>
          <p:nvPr>
            <p:ph type="title" idx="7"/>
          </p:nvPr>
        </p:nvSpPr>
        <p:spPr>
          <a:xfrm>
            <a:off x="525470" y="2919431"/>
            <a:ext cx="7344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372" name="Google Shape;372;p40"/>
          <p:cNvSpPr txBox="1">
            <a:spLocks noGrp="1"/>
          </p:cNvSpPr>
          <p:nvPr>
            <p:ph type="subTitle" idx="8"/>
          </p:nvPr>
        </p:nvSpPr>
        <p:spPr>
          <a:xfrm>
            <a:off x="978000" y="2935800"/>
            <a:ext cx="4413150" cy="1115500"/>
          </a:xfrm>
          <a:prstGeom prst="rect">
            <a:avLst/>
          </a:prstGeom>
        </p:spPr>
        <p:txBody>
          <a:bodyPr spcFirstLastPara="1" wrap="square" lIns="91425" tIns="91425" rIns="91425" bIns="91425" anchor="t" anchorCtr="0">
            <a:noAutofit/>
          </a:bodyPr>
          <a:lstStyle/>
          <a:p>
            <a:pPr>
              <a:lnSpc>
                <a:spcPct val="150000"/>
              </a:lnSpc>
            </a:pPr>
            <a:r>
              <a:rPr lang="en-US" dirty="0"/>
              <a:t>Active-Standby firewalls provide redundancy for</a:t>
            </a:r>
          </a:p>
          <a:p>
            <a:pPr>
              <a:lnSpc>
                <a:spcPct val="150000"/>
              </a:lnSpc>
            </a:pPr>
            <a:r>
              <a:rPr lang="en-US" dirty="0"/>
              <a:t>high availability.</a:t>
            </a:r>
          </a:p>
        </p:txBody>
      </p:sp>
      <p:cxnSp>
        <p:nvCxnSpPr>
          <p:cNvPr id="383" name="Google Shape;383;p40"/>
          <p:cNvCxnSpPr/>
          <p:nvPr/>
        </p:nvCxnSpPr>
        <p:spPr>
          <a:xfrm>
            <a:off x="625176" y="2853250"/>
            <a:ext cx="4842174"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4">
                                            <p:txEl>
                                              <p:pRg st="0" end="0"/>
                                            </p:txEl>
                                          </p:spTgt>
                                        </p:tgtEl>
                                        <p:attrNameLst>
                                          <p:attrName>style.visibility</p:attrName>
                                        </p:attrNameLst>
                                      </p:cBhvr>
                                      <p:to>
                                        <p:strVal val="visible"/>
                                      </p:to>
                                    </p:set>
                                    <p:anim calcmode="lin" valueType="num">
                                      <p:cBhvr additive="base">
                                        <p:cTn id="7" dur="500" fill="hold"/>
                                        <p:tgtEl>
                                          <p:spTgt spid="36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6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65"/>
                                        </p:tgtEl>
                                        <p:attrNameLst>
                                          <p:attrName>style.visibility</p:attrName>
                                        </p:attrNameLst>
                                      </p:cBhvr>
                                      <p:to>
                                        <p:strVal val="visible"/>
                                      </p:to>
                                    </p:set>
                                    <p:animEffect transition="in" filter="fade">
                                      <p:cBhvr>
                                        <p:cTn id="13" dur="500"/>
                                        <p:tgtEl>
                                          <p:spTgt spid="36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66">
                                            <p:txEl>
                                              <p:pRg st="0" end="0"/>
                                            </p:txEl>
                                          </p:spTgt>
                                        </p:tgtEl>
                                        <p:attrNameLst>
                                          <p:attrName>style.visibility</p:attrName>
                                        </p:attrNameLst>
                                      </p:cBhvr>
                                      <p:to>
                                        <p:strVal val="visible"/>
                                      </p:to>
                                    </p:set>
                                    <p:animEffect transition="in" filter="fade">
                                      <p:cBhvr>
                                        <p:cTn id="18" dur="500"/>
                                        <p:tgtEl>
                                          <p:spTgt spid="366">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71"/>
                                        </p:tgtEl>
                                        <p:attrNameLst>
                                          <p:attrName>style.visibility</p:attrName>
                                        </p:attrNameLst>
                                      </p:cBhvr>
                                      <p:to>
                                        <p:strVal val="visible"/>
                                      </p:to>
                                    </p:set>
                                    <p:animEffect transition="in" filter="fade">
                                      <p:cBhvr>
                                        <p:cTn id="23" dur="500"/>
                                        <p:tgtEl>
                                          <p:spTgt spid="37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72">
                                            <p:txEl>
                                              <p:pRg st="0" end="0"/>
                                            </p:txEl>
                                          </p:spTgt>
                                        </p:tgtEl>
                                        <p:attrNameLst>
                                          <p:attrName>style.visibility</p:attrName>
                                        </p:attrNameLst>
                                      </p:cBhvr>
                                      <p:to>
                                        <p:strVal val="visible"/>
                                      </p:to>
                                    </p:set>
                                    <p:animEffect transition="in" filter="fade">
                                      <p:cBhvr>
                                        <p:cTn id="28" dur="500"/>
                                        <p:tgtEl>
                                          <p:spTgt spid="372">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72">
                                            <p:txEl>
                                              <p:pRg st="1" end="1"/>
                                            </p:txEl>
                                          </p:spTgt>
                                        </p:tgtEl>
                                        <p:attrNameLst>
                                          <p:attrName>style.visibility</p:attrName>
                                        </p:attrNameLst>
                                      </p:cBhvr>
                                      <p:to>
                                        <p:strVal val="visible"/>
                                      </p:to>
                                    </p:set>
                                    <p:animEffect transition="in" filter="fade">
                                      <p:cBhvr>
                                        <p:cTn id="33" dur="500"/>
                                        <p:tgtEl>
                                          <p:spTgt spid="37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 grpId="0" build="p"/>
      <p:bldP spid="365" grpId="0"/>
      <p:bldP spid="366" grpId="0" build="p"/>
      <p:bldP spid="371" grpId="0"/>
      <p:bldP spid="37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 name="Title 2">
            <a:extLst>
              <a:ext uri="{FF2B5EF4-FFF2-40B4-BE49-F238E27FC236}">
                <a16:creationId xmlns:a16="http://schemas.microsoft.com/office/drawing/2014/main" id="{8E088703-8241-254B-2EAF-31DC122781CD}"/>
              </a:ext>
            </a:extLst>
          </p:cNvPr>
          <p:cNvSpPr>
            <a:spLocks noGrp="1"/>
          </p:cNvSpPr>
          <p:nvPr>
            <p:ph type="ctrTitle"/>
          </p:nvPr>
        </p:nvSpPr>
        <p:spPr>
          <a:xfrm>
            <a:off x="393079" y="178228"/>
            <a:ext cx="8116542" cy="1682322"/>
          </a:xfrm>
        </p:spPr>
        <p:txBody>
          <a:bodyPr/>
          <a:lstStyle/>
          <a:p>
            <a:r>
              <a:rPr lang="en-US" sz="4400" dirty="0"/>
              <a:t>Network Architecture – Cloud</a:t>
            </a:r>
            <a:br>
              <a:rPr lang="en-US" sz="4400" dirty="0"/>
            </a:br>
            <a:r>
              <a:rPr lang="en-US" sz="4400" dirty="0"/>
              <a:t>Overview</a:t>
            </a:r>
          </a:p>
        </p:txBody>
      </p:sp>
      <p:sp>
        <p:nvSpPr>
          <p:cNvPr id="5" name="Subtitle 4">
            <a:extLst>
              <a:ext uri="{FF2B5EF4-FFF2-40B4-BE49-F238E27FC236}">
                <a16:creationId xmlns:a16="http://schemas.microsoft.com/office/drawing/2014/main" id="{76657FCA-59BF-B7E0-48FA-DE564B538848}"/>
              </a:ext>
            </a:extLst>
          </p:cNvPr>
          <p:cNvSpPr>
            <a:spLocks noGrp="1"/>
          </p:cNvSpPr>
          <p:nvPr>
            <p:ph type="subTitle" idx="1"/>
          </p:nvPr>
        </p:nvSpPr>
        <p:spPr>
          <a:xfrm>
            <a:off x="264950" y="3001800"/>
            <a:ext cx="7145500" cy="1138400"/>
          </a:xfrm>
        </p:spPr>
        <p:txBody>
          <a:bodyPr/>
          <a:lstStyle/>
          <a:p>
            <a:pPr>
              <a:lnSpc>
                <a:spcPct val="150000"/>
              </a:lnSpc>
            </a:pPr>
            <a:r>
              <a:rPr lang="en-US" dirty="0"/>
              <a:t>A detailed look at the cloud components</a:t>
            </a:r>
          </a:p>
          <a:p>
            <a:pPr>
              <a:lnSpc>
                <a:spcPct val="150000"/>
              </a:lnSpc>
            </a:pPr>
            <a:r>
              <a:rPr lang="en-US" dirty="0"/>
              <a:t>within the network architecture.</a:t>
            </a:r>
          </a:p>
          <a:p>
            <a:endParaRPr lang="en-US" dirty="0"/>
          </a:p>
        </p:txBody>
      </p:sp>
    </p:spTree>
    <p:extLst>
      <p:ext uri="{BB962C8B-B14F-4D97-AF65-F5344CB8AC3E}">
        <p14:creationId xmlns:p14="http://schemas.microsoft.com/office/powerpoint/2010/main" val="2066651941"/>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7"/>
          <p:cNvSpPr txBox="1">
            <a:spLocks noGrp="1"/>
          </p:cNvSpPr>
          <p:nvPr>
            <p:ph type="ctrTitle"/>
          </p:nvPr>
        </p:nvSpPr>
        <p:spPr>
          <a:xfrm>
            <a:off x="137928" y="558153"/>
            <a:ext cx="5037322" cy="74994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What is Cloud Computing?</a:t>
            </a:r>
            <a:endParaRPr sz="2800" dirty="0">
              <a:solidFill>
                <a:schemeClr val="dk2"/>
              </a:solidFill>
            </a:endParaRPr>
          </a:p>
        </p:txBody>
      </p:sp>
      <p:sp>
        <p:nvSpPr>
          <p:cNvPr id="329" name="Google Shape;329;p37"/>
          <p:cNvSpPr txBox="1">
            <a:spLocks noGrp="1"/>
          </p:cNvSpPr>
          <p:nvPr>
            <p:ph type="subTitle" idx="1"/>
          </p:nvPr>
        </p:nvSpPr>
        <p:spPr>
          <a:xfrm>
            <a:off x="114300" y="1287805"/>
            <a:ext cx="7169150" cy="3792195"/>
          </a:xfrm>
          <a:prstGeom prst="rect">
            <a:avLst/>
          </a:prstGeom>
        </p:spPr>
        <p:txBody>
          <a:bodyPr spcFirstLastPara="1" wrap="square" lIns="118850" tIns="91425" rIns="91425" bIns="91425" anchor="t" anchorCtr="0">
            <a:noAutofit/>
          </a:bodyPr>
          <a:lstStyle/>
          <a:p>
            <a:pPr marL="0" lvl="0" indent="0" algn="l" rtl="0">
              <a:lnSpc>
                <a:spcPct val="150000"/>
              </a:lnSpc>
              <a:spcBef>
                <a:spcPts val="0"/>
              </a:spcBef>
              <a:spcAft>
                <a:spcPts val="0"/>
              </a:spcAft>
              <a:buNone/>
            </a:pPr>
            <a:r>
              <a:rPr lang="en-US" sz="1400" b="1" dirty="0"/>
              <a:t>Cloud computing</a:t>
            </a:r>
            <a:r>
              <a:rPr lang="en-US" sz="1400" dirty="0"/>
              <a:t> is a model that enables convenient on-demand access to a shared pool of configurable computing resources </a:t>
            </a:r>
          </a:p>
          <a:p>
            <a:pPr marL="0" lvl="0" indent="0" algn="l" rtl="0">
              <a:lnSpc>
                <a:spcPct val="150000"/>
              </a:lnSpc>
              <a:spcBef>
                <a:spcPts val="0"/>
              </a:spcBef>
              <a:spcAft>
                <a:spcPts val="0"/>
              </a:spcAft>
              <a:buNone/>
            </a:pPr>
            <a:r>
              <a:rPr lang="en-US" sz="1400" dirty="0"/>
              <a:t>(e.g., networks, servers, storage, applications, software)</a:t>
            </a:r>
          </a:p>
          <a:p>
            <a:pPr marL="0" lvl="0" indent="0" algn="l" rtl="0">
              <a:lnSpc>
                <a:spcPct val="150000"/>
              </a:lnSpc>
              <a:spcBef>
                <a:spcPts val="0"/>
              </a:spcBef>
              <a:spcAft>
                <a:spcPts val="0"/>
              </a:spcAft>
              <a:buNone/>
            </a:pPr>
            <a:r>
              <a:rPr lang="en-US" sz="1400" dirty="0"/>
              <a:t>that can be rapidly provisioned and released with minimal management effort. Essentially it's like renting computing power and resources</a:t>
            </a:r>
          </a:p>
          <a:p>
            <a:pPr marL="0" lvl="0" indent="0" algn="l" rtl="0">
              <a:lnSpc>
                <a:spcPct val="150000"/>
              </a:lnSpc>
              <a:spcBef>
                <a:spcPts val="0"/>
              </a:spcBef>
              <a:spcAft>
                <a:spcPts val="0"/>
              </a:spcAft>
              <a:buNone/>
            </a:pPr>
            <a:r>
              <a:rPr lang="en-US" sz="1400" dirty="0"/>
              <a:t>from a remote data center over the internet rather than owning and maintaining your own hardware.</a:t>
            </a:r>
            <a:endParaRPr sz="1400" dirty="0"/>
          </a:p>
        </p:txBody>
      </p:sp>
      <p:cxnSp>
        <p:nvCxnSpPr>
          <p:cNvPr id="330" name="Google Shape;330;p37"/>
          <p:cNvCxnSpPr/>
          <p:nvPr/>
        </p:nvCxnSpPr>
        <p:spPr>
          <a:xfrm>
            <a:off x="265210" y="1091421"/>
            <a:ext cx="412899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8"/>
          <p:cNvSpPr txBox="1">
            <a:spLocks noGrp="1"/>
          </p:cNvSpPr>
          <p:nvPr>
            <p:ph type="title"/>
          </p:nvPr>
        </p:nvSpPr>
        <p:spPr>
          <a:xfrm>
            <a:off x="683568" y="66204"/>
            <a:ext cx="7704000" cy="542700"/>
          </a:xfrm>
          <a:prstGeom prst="rect">
            <a:avLst/>
          </a:prstGeom>
        </p:spPr>
        <p:txBody>
          <a:bodyPr spcFirstLastPara="1" wrap="square" lIns="91425" tIns="91425" rIns="91425" bIns="91425" anchor="t" anchorCtr="0">
            <a:noAutofit/>
          </a:bodyPr>
          <a:lstStyle/>
          <a:p>
            <a:pPr lvl="0"/>
            <a:r>
              <a:rPr lang="en-US" dirty="0"/>
              <a:t>Components of Cloud Computing</a:t>
            </a:r>
            <a:endParaRPr dirty="0"/>
          </a:p>
        </p:txBody>
      </p:sp>
      <p:graphicFrame>
        <p:nvGraphicFramePr>
          <p:cNvPr id="336" name="Google Shape;336;p38"/>
          <p:cNvGraphicFramePr/>
          <p:nvPr>
            <p:extLst>
              <p:ext uri="{D42A27DB-BD31-4B8C-83A1-F6EECF244321}">
                <p14:modId xmlns:p14="http://schemas.microsoft.com/office/powerpoint/2010/main" val="2341230821"/>
              </p:ext>
            </p:extLst>
          </p:nvPr>
        </p:nvGraphicFramePr>
        <p:xfrm>
          <a:off x="185862" y="1030333"/>
          <a:ext cx="8784976" cy="3669539"/>
        </p:xfrm>
        <a:graphic>
          <a:graphicData uri="http://schemas.openxmlformats.org/drawingml/2006/table">
            <a:tbl>
              <a:tblPr>
                <a:noFill/>
                <a:tableStyleId>{6D4B7A01-C427-437F-A4B1-6C900FC5D25C}</a:tableStyleId>
              </a:tblPr>
              <a:tblGrid>
                <a:gridCol w="1080120">
                  <a:extLst>
                    <a:ext uri="{9D8B030D-6E8A-4147-A177-3AD203B41FA5}">
                      <a16:colId xmlns:a16="http://schemas.microsoft.com/office/drawing/2014/main" val="20000"/>
                    </a:ext>
                  </a:extLst>
                </a:gridCol>
                <a:gridCol w="7704856">
                  <a:extLst>
                    <a:ext uri="{9D8B030D-6E8A-4147-A177-3AD203B41FA5}">
                      <a16:colId xmlns:a16="http://schemas.microsoft.com/office/drawing/2014/main" val="20001"/>
                    </a:ext>
                  </a:extLst>
                </a:gridCol>
              </a:tblGrid>
              <a:tr h="701344">
                <a:tc>
                  <a:txBody>
                    <a:bodyPr/>
                    <a:lstStyle/>
                    <a:p>
                      <a:pPr marL="0" lvl="0" indent="0" algn="l" rtl="0">
                        <a:spcBef>
                          <a:spcPts val="0"/>
                        </a:spcBef>
                        <a:spcAft>
                          <a:spcPts val="0"/>
                        </a:spcAft>
                        <a:buNone/>
                      </a:pPr>
                      <a:r>
                        <a:rPr lang="en" sz="1100" b="1" dirty="0">
                          <a:solidFill>
                            <a:schemeClr val="lt2"/>
                          </a:solidFill>
                          <a:uFill>
                            <a:noFill/>
                          </a:uFill>
                          <a:latin typeface="Poppins"/>
                          <a:ea typeface="Poppins"/>
                          <a:cs typeface="Poppins"/>
                          <a:sym typeface="Poppins"/>
                        </a:rPr>
                        <a:t>Hardware</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r>
                        <a:rPr lang="en-US" sz="1000" b="1" dirty="0">
                          <a:solidFill>
                            <a:schemeClr val="tx1"/>
                          </a:solidFill>
                        </a:rPr>
                        <a:t>Servers:</a:t>
                      </a:r>
                      <a:r>
                        <a:rPr lang="en-US" sz="1000" dirty="0">
                          <a:solidFill>
                            <a:schemeClr val="tx1"/>
                          </a:solidFill>
                        </a:rPr>
                        <a:t> The foundation of cloud infrastructure, providing computing power for various applications and services.</a:t>
                      </a:r>
                    </a:p>
                    <a:p>
                      <a:r>
                        <a:rPr lang="en-US" sz="1000" b="1" dirty="0">
                          <a:solidFill>
                            <a:schemeClr val="tx1"/>
                          </a:solidFill>
                        </a:rPr>
                        <a:t>Storage:</a:t>
                      </a:r>
                      <a:r>
                        <a:rPr lang="en-US" sz="1000" dirty="0">
                          <a:solidFill>
                            <a:schemeClr val="tx1"/>
                          </a:solidFill>
                        </a:rPr>
                        <a:t> Devices like hard drives, solid-state drives (SSDs), and object storage systems used to store data.</a:t>
                      </a:r>
                    </a:p>
                    <a:p>
                      <a:r>
                        <a:rPr lang="en-US" sz="1000" b="1" dirty="0">
                          <a:solidFill>
                            <a:schemeClr val="tx1"/>
                          </a:solidFill>
                        </a:rPr>
                        <a:t>Networking Equipment:</a:t>
                      </a:r>
                      <a:r>
                        <a:rPr lang="en-US" sz="1000" dirty="0">
                          <a:solidFill>
                            <a:schemeClr val="tx1"/>
                          </a:solidFill>
                        </a:rPr>
                        <a:t> Switches, routers, and firewalls that facilitate communication and connectivity within the cloud environment</a:t>
                      </a:r>
                      <a:r>
                        <a:rPr lang="en-US" sz="900" dirty="0">
                          <a:solidFill>
                            <a:schemeClr val="tx1"/>
                          </a:solidFill>
                        </a:rPr>
                        <a:t>.</a:t>
                      </a: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0"/>
                  </a:ext>
                </a:extLst>
              </a:tr>
              <a:tr h="831305">
                <a:tc>
                  <a:txBody>
                    <a:bodyPr/>
                    <a:lstStyle/>
                    <a:p>
                      <a:pPr marL="0" lvl="0" indent="0" algn="l" rtl="0">
                        <a:spcBef>
                          <a:spcPts val="0"/>
                        </a:spcBef>
                        <a:spcAft>
                          <a:spcPts val="0"/>
                        </a:spcAft>
                        <a:buNone/>
                      </a:pPr>
                      <a:r>
                        <a:rPr lang="en" sz="1100" b="1" dirty="0">
                          <a:solidFill>
                            <a:schemeClr val="lt2"/>
                          </a:solidFill>
                          <a:uFill>
                            <a:noFill/>
                          </a:uFill>
                          <a:latin typeface="Poppins"/>
                          <a:ea typeface="Poppins"/>
                          <a:cs typeface="Poppins"/>
                          <a:sym typeface="Poppins"/>
                        </a:rPr>
                        <a:t>software</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US" sz="1000" b="1" dirty="0">
                          <a:solidFill>
                            <a:schemeClr val="tx1"/>
                          </a:solidFill>
                        </a:rPr>
                        <a:t>Operating Systems:</a:t>
                      </a:r>
                      <a:r>
                        <a:rPr lang="en-US" sz="1000" dirty="0">
                          <a:solidFill>
                            <a:schemeClr val="tx1"/>
                          </a:solidFill>
                        </a:rPr>
                        <a:t> The software that manages hardware resources and provides a platform for applications. </a:t>
                      </a:r>
                      <a:r>
                        <a:rPr lang="en-US" sz="1000" b="1" dirty="0">
                          <a:solidFill>
                            <a:schemeClr val="tx1"/>
                          </a:solidFill>
                        </a:rPr>
                        <a:t>Hypervisors:</a:t>
                      </a:r>
                      <a:r>
                        <a:rPr lang="en-US" sz="1000" dirty="0">
                          <a:solidFill>
                            <a:schemeClr val="tx1"/>
                          </a:solidFill>
                        </a:rPr>
                        <a:t> Software that creates virtual machines (VMs) on physical hardware, enabling multiple applications to run simultaneously.</a:t>
                      </a:r>
                      <a:r>
                        <a:rPr lang="en-US" sz="1000" b="1" dirty="0">
                          <a:solidFill>
                            <a:schemeClr val="tx1"/>
                          </a:solidFill>
                        </a:rPr>
                        <a:t> Cloud Management Platforms:</a:t>
                      </a:r>
                      <a:r>
                        <a:rPr lang="en-US" sz="1000" dirty="0">
                          <a:solidFill>
                            <a:schemeClr val="tx1"/>
                          </a:solidFill>
                        </a:rPr>
                        <a:t> Tools that help manage and automate cloud resources, such as provisioning, monitoring, and billing. </a:t>
                      </a:r>
                      <a:r>
                        <a:rPr lang="en-US" sz="1000" b="1" dirty="0">
                          <a:solidFill>
                            <a:schemeClr val="tx1"/>
                          </a:solidFill>
                        </a:rPr>
                        <a:t>Applications:</a:t>
                      </a:r>
                      <a:r>
                        <a:rPr lang="en-US" sz="1000" dirty="0">
                          <a:solidFill>
                            <a:schemeClr val="tx1"/>
                          </a:solidFill>
                        </a:rPr>
                        <a:t> The software that users interact with, such as email, databases, and web applications.</a:t>
                      </a:r>
                      <a:endParaRPr sz="1000" dirty="0">
                        <a:solidFill>
                          <a:schemeClr val="tx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1"/>
                  </a:ext>
                </a:extLst>
              </a:tr>
              <a:tr h="613518">
                <a:tc>
                  <a:txBody>
                    <a:bodyPr/>
                    <a:lstStyle/>
                    <a:p>
                      <a:pPr marL="0" lvl="0" indent="0" algn="l" rtl="0">
                        <a:spcBef>
                          <a:spcPts val="0"/>
                        </a:spcBef>
                        <a:spcAft>
                          <a:spcPts val="0"/>
                        </a:spcAft>
                        <a:buNone/>
                      </a:pPr>
                      <a:r>
                        <a:rPr lang="en" sz="1100" b="1" dirty="0">
                          <a:solidFill>
                            <a:schemeClr val="lt2"/>
                          </a:solidFill>
                          <a:uFill>
                            <a:noFill/>
                          </a:uFill>
                          <a:latin typeface="Poppins"/>
                          <a:ea typeface="Poppins"/>
                          <a:cs typeface="Poppins"/>
                          <a:sym typeface="Poppins"/>
                        </a:rPr>
                        <a:t>network</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US" sz="1000" b="1" dirty="0">
                          <a:solidFill>
                            <a:schemeClr val="tx1"/>
                          </a:solidFill>
                        </a:rPr>
                        <a:t>Internet:</a:t>
                      </a:r>
                      <a:r>
                        <a:rPr lang="en-US" sz="1000" dirty="0">
                          <a:solidFill>
                            <a:schemeClr val="tx1"/>
                          </a:solidFill>
                        </a:rPr>
                        <a:t> The global network that connects cloud providers to users. </a:t>
                      </a:r>
                      <a:r>
                        <a:rPr lang="en-US" sz="1000" b="1" dirty="0">
                          <a:solidFill>
                            <a:schemeClr val="tx1"/>
                          </a:solidFill>
                        </a:rPr>
                        <a:t>Data Centers:</a:t>
                      </a:r>
                      <a:r>
                        <a:rPr lang="en-US" sz="1000" dirty="0">
                          <a:solidFill>
                            <a:schemeClr val="tx1"/>
                          </a:solidFill>
                        </a:rPr>
                        <a:t> Facilities that house servers, storage, and networking equipment. </a:t>
                      </a:r>
                      <a:r>
                        <a:rPr lang="en-US" sz="1000" b="1" dirty="0">
                          <a:solidFill>
                            <a:schemeClr val="tx1"/>
                          </a:solidFill>
                        </a:rPr>
                        <a:t>Connectivity:</a:t>
                      </a:r>
                      <a:r>
                        <a:rPr lang="en-US" sz="1000" dirty="0">
                          <a:solidFill>
                            <a:schemeClr val="tx1"/>
                          </a:solidFill>
                        </a:rPr>
                        <a:t> The infrastructure that enables communication between data centers and users.</a:t>
                      </a:r>
                      <a:endParaRPr sz="1000" dirty="0">
                        <a:solidFill>
                          <a:schemeClr val="tx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2"/>
                  </a:ext>
                </a:extLst>
              </a:tr>
              <a:tr h="788161">
                <a:tc>
                  <a:txBody>
                    <a:bodyPr/>
                    <a:lstStyle/>
                    <a:p>
                      <a:pPr marL="0" lvl="0" indent="0" algn="l" rtl="0">
                        <a:spcBef>
                          <a:spcPts val="0"/>
                        </a:spcBef>
                        <a:spcAft>
                          <a:spcPts val="0"/>
                        </a:spcAft>
                        <a:buNone/>
                      </a:pPr>
                      <a:r>
                        <a:rPr lang="en" sz="1100" b="1" dirty="0">
                          <a:solidFill>
                            <a:schemeClr val="lt2"/>
                          </a:solidFill>
                          <a:uFill>
                            <a:noFill/>
                          </a:uFill>
                          <a:latin typeface="Poppins"/>
                          <a:ea typeface="Poppins"/>
                          <a:cs typeface="Poppins"/>
                          <a:sym typeface="Poppins"/>
                        </a:rPr>
                        <a:t>Services</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US" sz="1000" b="1" dirty="0">
                          <a:solidFill>
                            <a:schemeClr val="tx1"/>
                          </a:solidFill>
                        </a:rPr>
                        <a:t>Infrastructure as a Service (LAAS):</a:t>
                      </a:r>
                      <a:r>
                        <a:rPr lang="en-US" sz="1000" dirty="0">
                          <a:solidFill>
                            <a:schemeClr val="tx1"/>
                          </a:solidFill>
                        </a:rPr>
                        <a:t> Provides basic computing resources, including servers, storage, and networking. </a:t>
                      </a:r>
                      <a:r>
                        <a:rPr lang="en-US" sz="1000" b="1" dirty="0">
                          <a:solidFill>
                            <a:schemeClr val="tx1"/>
                          </a:solidFill>
                        </a:rPr>
                        <a:t>Platform as a Service (PAAS):</a:t>
                      </a:r>
                      <a:r>
                        <a:rPr lang="en-US" sz="1000" dirty="0">
                          <a:solidFill>
                            <a:schemeClr val="tx1"/>
                          </a:solidFill>
                        </a:rPr>
                        <a:t> Offers a development environment for building and deploying applications. </a:t>
                      </a:r>
                      <a:r>
                        <a:rPr lang="en-US" sz="1000" b="1" dirty="0">
                          <a:solidFill>
                            <a:schemeClr val="tx1"/>
                          </a:solidFill>
                        </a:rPr>
                        <a:t>Software as a Service (SAAS):</a:t>
                      </a:r>
                      <a:r>
                        <a:rPr lang="en-US" sz="1000" dirty="0">
                          <a:solidFill>
                            <a:schemeClr val="tx1"/>
                          </a:solidFill>
                        </a:rPr>
                        <a:t> Delivers applications over the internet, eliminating the need for local installation.</a:t>
                      </a:r>
                      <a:endParaRPr sz="1000" dirty="0">
                        <a:solidFill>
                          <a:schemeClr val="tx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3"/>
                  </a:ext>
                </a:extLst>
              </a:tr>
              <a:tr h="735211">
                <a:tc>
                  <a:txBody>
                    <a:bodyPr/>
                    <a:lstStyle/>
                    <a:p>
                      <a:pPr marL="0" lvl="0" indent="0" algn="l" rtl="0">
                        <a:spcBef>
                          <a:spcPts val="0"/>
                        </a:spcBef>
                        <a:spcAft>
                          <a:spcPts val="0"/>
                        </a:spcAft>
                        <a:buNone/>
                      </a:pPr>
                      <a:r>
                        <a:rPr lang="en" sz="1100" b="1" dirty="0">
                          <a:solidFill>
                            <a:schemeClr val="lt2"/>
                          </a:solidFill>
                          <a:uFill>
                            <a:noFill/>
                          </a:uFill>
                          <a:latin typeface="Poppins"/>
                          <a:ea typeface="Poppins"/>
                          <a:cs typeface="Poppins"/>
                          <a:sym typeface="Poppins"/>
                        </a:rPr>
                        <a:t>Security</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r>
                        <a:rPr lang="en-US" sz="1000" b="1" dirty="0">
                          <a:solidFill>
                            <a:schemeClr val="tx1"/>
                          </a:solidFill>
                        </a:rPr>
                        <a:t>Access Controls:</a:t>
                      </a:r>
                      <a:r>
                        <a:rPr lang="en-US" sz="1000" dirty="0">
                          <a:solidFill>
                            <a:schemeClr val="tx1"/>
                          </a:solidFill>
                        </a:rPr>
                        <a:t> Mechanisms to restrict access to cloud resources based on user roles and permissions.</a:t>
                      </a:r>
                    </a:p>
                    <a:p>
                      <a:r>
                        <a:rPr lang="en-US" sz="1000" b="1" dirty="0">
                          <a:solidFill>
                            <a:schemeClr val="tx1"/>
                          </a:solidFill>
                        </a:rPr>
                        <a:t>Encryption:</a:t>
                      </a:r>
                      <a:r>
                        <a:rPr lang="en-US" sz="1000" dirty="0">
                          <a:solidFill>
                            <a:schemeClr val="tx1"/>
                          </a:solidFill>
                        </a:rPr>
                        <a:t> Techniques to protect data from unauthorized access.</a:t>
                      </a:r>
                    </a:p>
                    <a:p>
                      <a:r>
                        <a:rPr lang="en-US" sz="1000" b="1" dirty="0">
                          <a:solidFill>
                            <a:schemeClr val="tx1"/>
                          </a:solidFill>
                        </a:rPr>
                        <a:t>Data Backup and Recovery:</a:t>
                      </a:r>
                      <a:r>
                        <a:rPr lang="en-US" sz="1000" dirty="0">
                          <a:solidFill>
                            <a:schemeClr val="tx1"/>
                          </a:solidFill>
                        </a:rPr>
                        <a:t> Procedures to ensure data integrity and availability in case of failures.</a:t>
                      </a: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4"/>
                  </a:ext>
                </a:extLst>
              </a:tr>
            </a:tbl>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6"/>
                                        </p:tgtEl>
                                        <p:attrNameLst>
                                          <p:attrName>style.visibility</p:attrName>
                                        </p:attrNameLst>
                                      </p:cBhvr>
                                      <p:to>
                                        <p:strVal val="visible"/>
                                      </p:to>
                                    </p:set>
                                    <p:animEffect transition="in" filter="fade">
                                      <p:cBhvr>
                                        <p:cTn id="7" dur="500"/>
                                        <p:tgtEl>
                                          <p:spTgt spid="3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40"/>
          <p:cNvSpPr txBox="1">
            <a:spLocks noGrp="1"/>
          </p:cNvSpPr>
          <p:nvPr>
            <p:ph type="subTitle" idx="2"/>
          </p:nvPr>
        </p:nvSpPr>
        <p:spPr>
          <a:xfrm>
            <a:off x="1143100" y="1251200"/>
            <a:ext cx="2693400" cy="54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Cost management</a:t>
            </a:r>
            <a:endParaRPr dirty="0"/>
          </a:p>
        </p:txBody>
      </p:sp>
      <p:sp>
        <p:nvSpPr>
          <p:cNvPr id="365" name="Google Shape;365;p40"/>
          <p:cNvSpPr txBox="1">
            <a:spLocks noGrp="1"/>
          </p:cNvSpPr>
          <p:nvPr>
            <p:ph type="title"/>
          </p:nvPr>
        </p:nvSpPr>
        <p:spPr>
          <a:xfrm>
            <a:off x="484900" y="1257550"/>
            <a:ext cx="7344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366" name="Google Shape;366;p40"/>
          <p:cNvSpPr txBox="1">
            <a:spLocks noGrp="1"/>
          </p:cNvSpPr>
          <p:nvPr>
            <p:ph type="subTitle" idx="1"/>
          </p:nvPr>
        </p:nvSpPr>
        <p:spPr>
          <a:xfrm>
            <a:off x="1193900" y="1713850"/>
            <a:ext cx="2693400" cy="59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Allow to set flexibility for cloud solutions and maximize Roll.</a:t>
            </a:r>
            <a:endParaRPr dirty="0"/>
          </a:p>
        </p:txBody>
      </p:sp>
      <p:sp>
        <p:nvSpPr>
          <p:cNvPr id="367" name="Google Shape;367;p40"/>
          <p:cNvSpPr txBox="1">
            <a:spLocks noGrp="1"/>
          </p:cNvSpPr>
          <p:nvPr>
            <p:ph type="title" idx="3"/>
          </p:nvPr>
        </p:nvSpPr>
        <p:spPr>
          <a:xfrm>
            <a:off x="742876" y="248005"/>
            <a:ext cx="7704000" cy="54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t>Key functions of hybrid cloud management platform</a:t>
            </a:r>
            <a:endParaRPr sz="2400" dirty="0"/>
          </a:p>
        </p:txBody>
      </p:sp>
      <p:sp>
        <p:nvSpPr>
          <p:cNvPr id="371" name="Google Shape;371;p40"/>
          <p:cNvSpPr txBox="1">
            <a:spLocks noGrp="1"/>
          </p:cNvSpPr>
          <p:nvPr>
            <p:ph type="title" idx="7"/>
          </p:nvPr>
        </p:nvSpPr>
        <p:spPr>
          <a:xfrm>
            <a:off x="478550" y="2687575"/>
            <a:ext cx="7344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372" name="Google Shape;372;p40"/>
          <p:cNvSpPr txBox="1">
            <a:spLocks noGrp="1"/>
          </p:cNvSpPr>
          <p:nvPr>
            <p:ph type="subTitle" idx="8"/>
          </p:nvPr>
        </p:nvSpPr>
        <p:spPr>
          <a:xfrm>
            <a:off x="1162150" y="3124824"/>
            <a:ext cx="2666900" cy="12503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Allow users to manage, consume and terminate workloads irrespective of underlying layout.</a:t>
            </a:r>
            <a:endParaRPr dirty="0"/>
          </a:p>
        </p:txBody>
      </p:sp>
      <p:sp>
        <p:nvSpPr>
          <p:cNvPr id="373" name="Google Shape;373;p40"/>
          <p:cNvSpPr txBox="1">
            <a:spLocks noGrp="1"/>
          </p:cNvSpPr>
          <p:nvPr>
            <p:ph type="subTitle" idx="9"/>
          </p:nvPr>
        </p:nvSpPr>
        <p:spPr>
          <a:xfrm>
            <a:off x="1105000" y="2681225"/>
            <a:ext cx="2693400" cy="54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Self- service</a:t>
            </a:r>
            <a:endParaRPr dirty="0"/>
          </a:p>
        </p:txBody>
      </p:sp>
      <p:sp>
        <p:nvSpPr>
          <p:cNvPr id="374" name="Google Shape;374;p40"/>
          <p:cNvSpPr txBox="1">
            <a:spLocks noGrp="1"/>
          </p:cNvSpPr>
          <p:nvPr>
            <p:ph type="title" idx="13"/>
          </p:nvPr>
        </p:nvSpPr>
        <p:spPr>
          <a:xfrm>
            <a:off x="4552950" y="1250206"/>
            <a:ext cx="7344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375" name="Google Shape;375;p40"/>
          <p:cNvSpPr txBox="1">
            <a:spLocks noGrp="1"/>
          </p:cNvSpPr>
          <p:nvPr>
            <p:ph type="subTitle" idx="14"/>
          </p:nvPr>
        </p:nvSpPr>
        <p:spPr>
          <a:xfrm>
            <a:off x="5210591" y="2074833"/>
            <a:ext cx="2693400" cy="59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Allow developers to automate test and production.</a:t>
            </a:r>
            <a:endParaRPr dirty="0"/>
          </a:p>
        </p:txBody>
      </p:sp>
      <p:sp>
        <p:nvSpPr>
          <p:cNvPr id="376" name="Google Shape;376;p40"/>
          <p:cNvSpPr txBox="1">
            <a:spLocks noGrp="1"/>
          </p:cNvSpPr>
          <p:nvPr>
            <p:ph type="subTitle" idx="15"/>
          </p:nvPr>
        </p:nvSpPr>
        <p:spPr>
          <a:xfrm>
            <a:off x="5130800" y="1187450"/>
            <a:ext cx="4013200" cy="93781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Release and deployment orchestration</a:t>
            </a:r>
            <a:endParaRPr dirty="0"/>
          </a:p>
        </p:txBody>
      </p:sp>
      <p:sp>
        <p:nvSpPr>
          <p:cNvPr id="380" name="Google Shape;380;p40"/>
          <p:cNvSpPr txBox="1">
            <a:spLocks noGrp="1"/>
          </p:cNvSpPr>
          <p:nvPr>
            <p:ph type="title" idx="19"/>
          </p:nvPr>
        </p:nvSpPr>
        <p:spPr>
          <a:xfrm>
            <a:off x="4580508" y="2728226"/>
            <a:ext cx="7344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381" name="Google Shape;381;p40"/>
          <p:cNvSpPr txBox="1">
            <a:spLocks noGrp="1"/>
          </p:cNvSpPr>
          <p:nvPr>
            <p:ph type="subTitle" idx="20"/>
          </p:nvPr>
        </p:nvSpPr>
        <p:spPr>
          <a:xfrm>
            <a:off x="5279288" y="3499222"/>
            <a:ext cx="2734412" cy="95847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relates to what work is done on hybrid and cost incurred.</a:t>
            </a:r>
            <a:endParaRPr dirty="0"/>
          </a:p>
        </p:txBody>
      </p:sp>
      <p:sp>
        <p:nvSpPr>
          <p:cNvPr id="382" name="Google Shape;382;p40"/>
          <p:cNvSpPr txBox="1">
            <a:spLocks noGrp="1"/>
          </p:cNvSpPr>
          <p:nvPr>
            <p:ph type="subTitle" idx="21"/>
          </p:nvPr>
        </p:nvSpPr>
        <p:spPr>
          <a:xfrm>
            <a:off x="5192013" y="2751876"/>
            <a:ext cx="3851919" cy="85825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Workloads and cost analytics </a:t>
            </a:r>
            <a:endParaRPr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7"/>
                                        </p:tgtEl>
                                        <p:attrNameLst>
                                          <p:attrName>style.visibility</p:attrName>
                                        </p:attrNameLst>
                                      </p:cBhvr>
                                      <p:to>
                                        <p:strVal val="visible"/>
                                      </p:to>
                                    </p:set>
                                    <p:anim calcmode="lin" valueType="num">
                                      <p:cBhvr additive="base">
                                        <p:cTn id="7" dur="500" fill="hold"/>
                                        <p:tgtEl>
                                          <p:spTgt spid="367"/>
                                        </p:tgtEl>
                                        <p:attrNameLst>
                                          <p:attrName>ppt_x</p:attrName>
                                        </p:attrNameLst>
                                      </p:cBhvr>
                                      <p:tavLst>
                                        <p:tav tm="0">
                                          <p:val>
                                            <p:strVal val="#ppt_x"/>
                                          </p:val>
                                        </p:tav>
                                        <p:tav tm="100000">
                                          <p:val>
                                            <p:strVal val="#ppt_x"/>
                                          </p:val>
                                        </p:tav>
                                      </p:tavLst>
                                    </p:anim>
                                    <p:anim calcmode="lin" valueType="num">
                                      <p:cBhvr additive="base">
                                        <p:cTn id="8" dur="500" fill="hold"/>
                                        <p:tgtEl>
                                          <p:spTgt spid="3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64">
                                            <p:txEl>
                                              <p:pRg st="0" end="0"/>
                                            </p:txEl>
                                          </p:spTgt>
                                        </p:tgtEl>
                                        <p:attrNameLst>
                                          <p:attrName>style.visibility</p:attrName>
                                        </p:attrNameLst>
                                      </p:cBhvr>
                                      <p:to>
                                        <p:strVal val="visible"/>
                                      </p:to>
                                    </p:set>
                                    <p:animEffect transition="in" filter="fade">
                                      <p:cBhvr>
                                        <p:cTn id="13" dur="500"/>
                                        <p:tgtEl>
                                          <p:spTgt spid="364">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66">
                                            <p:txEl>
                                              <p:pRg st="0" end="0"/>
                                            </p:txEl>
                                          </p:spTgt>
                                        </p:tgtEl>
                                        <p:attrNameLst>
                                          <p:attrName>style.visibility</p:attrName>
                                        </p:attrNameLst>
                                      </p:cBhvr>
                                      <p:to>
                                        <p:strVal val="visible"/>
                                      </p:to>
                                    </p:set>
                                    <p:animEffect transition="in" filter="fade">
                                      <p:cBhvr>
                                        <p:cTn id="16" dur="500"/>
                                        <p:tgtEl>
                                          <p:spTgt spid="3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72">
                                            <p:txEl>
                                              <p:pRg st="0" end="0"/>
                                            </p:txEl>
                                          </p:spTgt>
                                        </p:tgtEl>
                                        <p:attrNameLst>
                                          <p:attrName>style.visibility</p:attrName>
                                        </p:attrNameLst>
                                      </p:cBhvr>
                                      <p:to>
                                        <p:strVal val="visible"/>
                                      </p:to>
                                    </p:set>
                                    <p:animEffect transition="in" filter="fade">
                                      <p:cBhvr>
                                        <p:cTn id="19" dur="500"/>
                                        <p:tgtEl>
                                          <p:spTgt spid="372">
                                            <p:txEl>
                                              <p:pRg st="0" end="0"/>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65"/>
                                        </p:tgtEl>
                                        <p:attrNameLst>
                                          <p:attrName>style.visibility</p:attrName>
                                        </p:attrNameLst>
                                      </p:cBhvr>
                                      <p:to>
                                        <p:strVal val="visible"/>
                                      </p:to>
                                    </p:set>
                                    <p:animEffect transition="in" filter="fade">
                                      <p:cBhvr>
                                        <p:cTn id="22" dur="500"/>
                                        <p:tgtEl>
                                          <p:spTgt spid="36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71"/>
                                        </p:tgtEl>
                                        <p:attrNameLst>
                                          <p:attrName>style.visibility</p:attrName>
                                        </p:attrNameLst>
                                      </p:cBhvr>
                                      <p:to>
                                        <p:strVal val="visible"/>
                                      </p:to>
                                    </p:set>
                                    <p:animEffect transition="in" filter="fade">
                                      <p:cBhvr>
                                        <p:cTn id="25" dur="500"/>
                                        <p:tgtEl>
                                          <p:spTgt spid="37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73">
                                            <p:txEl>
                                              <p:pRg st="0" end="0"/>
                                            </p:txEl>
                                          </p:spTgt>
                                        </p:tgtEl>
                                        <p:attrNameLst>
                                          <p:attrName>style.visibility</p:attrName>
                                        </p:attrNameLst>
                                      </p:cBhvr>
                                      <p:to>
                                        <p:strVal val="visible"/>
                                      </p:to>
                                    </p:set>
                                    <p:animEffect transition="in" filter="fade">
                                      <p:cBhvr>
                                        <p:cTn id="28" dur="500"/>
                                        <p:tgtEl>
                                          <p:spTgt spid="373">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74"/>
                                        </p:tgtEl>
                                        <p:attrNameLst>
                                          <p:attrName>style.visibility</p:attrName>
                                        </p:attrNameLst>
                                      </p:cBhvr>
                                      <p:to>
                                        <p:strVal val="visible"/>
                                      </p:to>
                                    </p:set>
                                    <p:animEffect transition="in" filter="fade">
                                      <p:cBhvr>
                                        <p:cTn id="31" dur="500"/>
                                        <p:tgtEl>
                                          <p:spTgt spid="37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75">
                                            <p:txEl>
                                              <p:pRg st="0" end="0"/>
                                            </p:txEl>
                                          </p:spTgt>
                                        </p:tgtEl>
                                        <p:attrNameLst>
                                          <p:attrName>style.visibility</p:attrName>
                                        </p:attrNameLst>
                                      </p:cBhvr>
                                      <p:to>
                                        <p:strVal val="visible"/>
                                      </p:to>
                                    </p:set>
                                    <p:animEffect transition="in" filter="fade">
                                      <p:cBhvr>
                                        <p:cTn id="34" dur="500"/>
                                        <p:tgtEl>
                                          <p:spTgt spid="375">
                                            <p:txEl>
                                              <p:pRg st="0" end="0"/>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80"/>
                                        </p:tgtEl>
                                        <p:attrNameLst>
                                          <p:attrName>style.visibility</p:attrName>
                                        </p:attrNameLst>
                                      </p:cBhvr>
                                      <p:to>
                                        <p:strVal val="visible"/>
                                      </p:to>
                                    </p:set>
                                    <p:animEffect transition="in" filter="fade">
                                      <p:cBhvr>
                                        <p:cTn id="37" dur="500"/>
                                        <p:tgtEl>
                                          <p:spTgt spid="38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81">
                                            <p:txEl>
                                              <p:pRg st="0" end="0"/>
                                            </p:txEl>
                                          </p:spTgt>
                                        </p:tgtEl>
                                        <p:attrNameLst>
                                          <p:attrName>style.visibility</p:attrName>
                                        </p:attrNameLst>
                                      </p:cBhvr>
                                      <p:to>
                                        <p:strVal val="visible"/>
                                      </p:to>
                                    </p:set>
                                    <p:animEffect transition="in" filter="fade">
                                      <p:cBhvr>
                                        <p:cTn id="40" dur="500"/>
                                        <p:tgtEl>
                                          <p:spTgt spid="381">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76">
                                            <p:txEl>
                                              <p:pRg st="0" end="0"/>
                                            </p:txEl>
                                          </p:spTgt>
                                        </p:tgtEl>
                                        <p:attrNameLst>
                                          <p:attrName>style.visibility</p:attrName>
                                        </p:attrNameLst>
                                      </p:cBhvr>
                                      <p:to>
                                        <p:strVal val="visible"/>
                                      </p:to>
                                    </p:set>
                                    <p:animEffect transition="in" filter="fade">
                                      <p:cBhvr>
                                        <p:cTn id="43" dur="500"/>
                                        <p:tgtEl>
                                          <p:spTgt spid="376">
                                            <p:txEl>
                                              <p:pRg st="0" end="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82">
                                            <p:txEl>
                                              <p:pRg st="0" end="0"/>
                                            </p:txEl>
                                          </p:spTgt>
                                        </p:tgtEl>
                                        <p:attrNameLst>
                                          <p:attrName>style.visibility</p:attrName>
                                        </p:attrNameLst>
                                      </p:cBhvr>
                                      <p:to>
                                        <p:strVal val="visible"/>
                                      </p:to>
                                    </p:set>
                                    <p:animEffect transition="in" filter="fade">
                                      <p:cBhvr>
                                        <p:cTn id="46" dur="500"/>
                                        <p:tgtEl>
                                          <p:spTgt spid="38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 grpId="0" build="p"/>
      <p:bldP spid="365" grpId="0"/>
      <p:bldP spid="366" grpId="0" build="p"/>
      <p:bldP spid="367" grpId="0"/>
      <p:bldP spid="371" grpId="0"/>
      <p:bldP spid="372" grpId="0" build="p"/>
      <p:bldP spid="373" grpId="0" build="p"/>
      <p:bldP spid="374" grpId="0"/>
      <p:bldP spid="375" grpId="0" build="p"/>
      <p:bldP spid="376" grpId="0" build="p"/>
      <p:bldP spid="380" grpId="0"/>
      <p:bldP spid="381" grpId="0" build="p"/>
      <p:bldP spid="38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8"/>
          <p:cNvSpPr txBox="1">
            <a:spLocks noGrp="1"/>
          </p:cNvSpPr>
          <p:nvPr>
            <p:ph type="title"/>
          </p:nvPr>
        </p:nvSpPr>
        <p:spPr>
          <a:xfrm>
            <a:off x="685800" y="705863"/>
            <a:ext cx="7704000" cy="54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presentation</a:t>
            </a:r>
            <a:endParaRPr dirty="0"/>
          </a:p>
        </p:txBody>
      </p:sp>
      <p:graphicFrame>
        <p:nvGraphicFramePr>
          <p:cNvPr id="336" name="Google Shape;336;p38"/>
          <p:cNvGraphicFramePr/>
          <p:nvPr>
            <p:extLst>
              <p:ext uri="{D42A27DB-BD31-4B8C-83A1-F6EECF244321}">
                <p14:modId xmlns:p14="http://schemas.microsoft.com/office/powerpoint/2010/main" val="2871817744"/>
              </p:ext>
            </p:extLst>
          </p:nvPr>
        </p:nvGraphicFramePr>
        <p:xfrm>
          <a:off x="702071" y="1828800"/>
          <a:ext cx="7704000" cy="2103000"/>
        </p:xfrm>
        <a:graphic>
          <a:graphicData uri="http://schemas.openxmlformats.org/drawingml/2006/table">
            <a:tbl>
              <a:tblPr>
                <a:noFill/>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dirty="0">
                          <a:solidFill>
                            <a:schemeClr val="lt2"/>
                          </a:solidFill>
                          <a:uFill>
                            <a:noFill/>
                          </a:uFill>
                          <a:latin typeface="Poppins"/>
                          <a:ea typeface="Poppins"/>
                          <a:cs typeface="Poppins"/>
                          <a:sym typeface="Poppins"/>
                        </a:rPr>
                        <a:t>Introduction</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US" sz="900" dirty="0">
                          <a:solidFill>
                            <a:schemeClr val="dk1"/>
                          </a:solidFill>
                          <a:latin typeface="Work Sans"/>
                          <a:ea typeface="Work Sans"/>
                          <a:cs typeface="Work Sans"/>
                          <a:sym typeface="Work Sans"/>
                        </a:rPr>
                        <a:t>Just</a:t>
                      </a:r>
                      <a:r>
                        <a:rPr lang="en-US" sz="900" baseline="0" dirty="0">
                          <a:solidFill>
                            <a:schemeClr val="dk1"/>
                          </a:solidFill>
                          <a:latin typeface="Work Sans"/>
                          <a:ea typeface="Work Sans"/>
                          <a:cs typeface="Work Sans"/>
                          <a:sym typeface="Work Sans"/>
                        </a:rPr>
                        <a:t> a quick introduction about the project.</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dirty="0">
                          <a:solidFill>
                            <a:schemeClr val="lt2"/>
                          </a:solidFill>
                          <a:uFill>
                            <a:noFill/>
                          </a:uFill>
                          <a:latin typeface="Poppins"/>
                          <a:ea typeface="Poppins"/>
                          <a:cs typeface="Poppins"/>
                          <a:sym typeface="Poppins"/>
                        </a:rPr>
                        <a:t>Team Members</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US" sz="900" dirty="0">
                          <a:solidFill>
                            <a:schemeClr val="dk1"/>
                          </a:solidFill>
                          <a:latin typeface="Work Sans"/>
                          <a:ea typeface="Work Sans"/>
                          <a:cs typeface="Work Sans"/>
                          <a:sym typeface="Work Sans"/>
                        </a:rPr>
                        <a:t>I</a:t>
                      </a:r>
                      <a:r>
                        <a:rPr lang="en" sz="900" dirty="0">
                          <a:solidFill>
                            <a:schemeClr val="dk1"/>
                          </a:solidFill>
                          <a:latin typeface="Work Sans"/>
                          <a:ea typeface="Work Sans"/>
                          <a:cs typeface="Work Sans"/>
                          <a:sym typeface="Work Sans"/>
                        </a:rPr>
                        <a:t>ntroducing</a:t>
                      </a:r>
                      <a:r>
                        <a:rPr lang="en" sz="900" baseline="0" dirty="0">
                          <a:solidFill>
                            <a:schemeClr val="dk1"/>
                          </a:solidFill>
                          <a:latin typeface="Work Sans"/>
                          <a:ea typeface="Work Sans"/>
                          <a:cs typeface="Work Sans"/>
                          <a:sym typeface="Work Sans"/>
                        </a:rPr>
                        <a:t> team members and their roles in the project.</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US" sz="1100" b="1" dirty="0">
                          <a:solidFill>
                            <a:schemeClr val="lt2"/>
                          </a:solidFill>
                          <a:latin typeface="Poppins"/>
                          <a:ea typeface="Poppins"/>
                          <a:cs typeface="Poppins"/>
                          <a:sym typeface="Poppins"/>
                        </a:rPr>
                        <a:t>Project</a:t>
                      </a:r>
                      <a:r>
                        <a:rPr lang="en-US" sz="1100" b="1" baseline="0" dirty="0">
                          <a:solidFill>
                            <a:schemeClr val="lt2"/>
                          </a:solidFill>
                          <a:latin typeface="Poppins"/>
                          <a:ea typeface="Poppins"/>
                          <a:cs typeface="Poppins"/>
                          <a:sym typeface="Poppins"/>
                        </a:rPr>
                        <a:t> Description</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US" sz="900" dirty="0">
                          <a:solidFill>
                            <a:schemeClr val="dk1"/>
                          </a:solidFill>
                          <a:latin typeface="Work Sans"/>
                          <a:ea typeface="Work Sans"/>
                          <a:cs typeface="Work Sans"/>
                          <a:sym typeface="Work Sans"/>
                        </a:rPr>
                        <a:t>D</a:t>
                      </a:r>
                      <a:r>
                        <a:rPr lang="en" sz="900" dirty="0">
                          <a:solidFill>
                            <a:schemeClr val="dk1"/>
                          </a:solidFill>
                          <a:latin typeface="Work Sans"/>
                          <a:ea typeface="Work Sans"/>
                          <a:cs typeface="Work Sans"/>
                          <a:sym typeface="Work Sans"/>
                        </a:rPr>
                        <a:t>escription of the poroject</a:t>
                      </a:r>
                      <a:r>
                        <a:rPr lang="en" sz="900" baseline="0" dirty="0">
                          <a:solidFill>
                            <a:schemeClr val="dk1"/>
                          </a:solidFill>
                          <a:latin typeface="Work Sans"/>
                          <a:ea typeface="Work Sans"/>
                          <a:cs typeface="Work Sans"/>
                          <a:sym typeface="Work Sans"/>
                        </a:rPr>
                        <a:t> and what it can do.</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dirty="0">
                          <a:solidFill>
                            <a:schemeClr val="lt2"/>
                          </a:solidFill>
                          <a:uFill>
                            <a:noFill/>
                          </a:uFill>
                          <a:latin typeface="Poppins"/>
                          <a:ea typeface="Poppins"/>
                          <a:cs typeface="Poppins"/>
                          <a:sym typeface="Poppins"/>
                        </a:rPr>
                        <a:t>Project Overview</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US" sz="900" dirty="0">
                          <a:solidFill>
                            <a:schemeClr val="dk1"/>
                          </a:solidFill>
                          <a:latin typeface="Work Sans"/>
                          <a:ea typeface="Work Sans"/>
                          <a:cs typeface="Work Sans"/>
                          <a:sym typeface="Work Sans"/>
                        </a:rPr>
                        <a:t>E</a:t>
                      </a:r>
                      <a:r>
                        <a:rPr lang="en" sz="900" dirty="0">
                          <a:solidFill>
                            <a:schemeClr val="dk1"/>
                          </a:solidFill>
                          <a:latin typeface="Work Sans"/>
                          <a:ea typeface="Work Sans"/>
                          <a:cs typeface="Work Sans"/>
                          <a:sym typeface="Work Sans"/>
                        </a:rPr>
                        <a:t>xplaining the project.</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US" sz="1100" b="1" dirty="0">
                          <a:solidFill>
                            <a:schemeClr val="lt2"/>
                          </a:solidFill>
                          <a:latin typeface="Poppins"/>
                          <a:ea typeface="Poppins"/>
                          <a:cs typeface="Poppins"/>
                          <a:sym typeface="Poppins"/>
                        </a:rPr>
                        <a:t>Test Connectivity</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lgn="ctr">
                      <a:solidFill>
                        <a:schemeClr val="accent1">
                          <a:alpha val="0"/>
                        </a:schemeClr>
                      </a:solidFill>
                      <a:prstDash val="solid"/>
                      <a:round/>
                      <a:headEnd type="none" w="sm" len="sm"/>
                      <a:tailEnd type="none" w="sm" len="sm"/>
                    </a:lnR>
                    <a:lnT w="9525" cap="flat" cmpd="sng" algn="ctr">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r>
                        <a:rPr lang="en-US" sz="900" dirty="0"/>
                        <a:t>A detailed look at the connectivity between the devices.</a:t>
                      </a:r>
                    </a:p>
                  </a:txBody>
                  <a:tcPr marL="91425" marR="91425" marT="91425" marB="91425">
                    <a:lnL w="9525" cap="flat" cmpd="sng" algn="ctr">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US" sz="1100" b="1" dirty="0">
                          <a:solidFill>
                            <a:schemeClr val="lt2"/>
                          </a:solidFill>
                          <a:latin typeface="Poppins"/>
                          <a:ea typeface="Poppins"/>
                          <a:cs typeface="Poppins"/>
                          <a:sym typeface="Poppins"/>
                        </a:rPr>
                        <a:t>Conclusion</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US" sz="900" dirty="0">
                          <a:solidFill>
                            <a:schemeClr val="dk1"/>
                          </a:solidFill>
                          <a:latin typeface="Work Sans"/>
                          <a:ea typeface="Work Sans"/>
                          <a:cs typeface="Work Sans"/>
                          <a:sym typeface="Work Sans"/>
                        </a:rPr>
                        <a:t>Description</a:t>
                      </a:r>
                      <a:r>
                        <a:rPr lang="en-US" sz="900" baseline="0" dirty="0">
                          <a:solidFill>
                            <a:schemeClr val="dk1"/>
                          </a:solidFill>
                          <a:latin typeface="Work Sans"/>
                          <a:ea typeface="Work Sans"/>
                          <a:cs typeface="Work Sans"/>
                          <a:sym typeface="Work Sans"/>
                        </a:rPr>
                        <a:t> of the problems that the project overcame.</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extLst>
                  <a:ext uri="{0D108BD9-81ED-4DB2-BD59-A6C34878D82A}">
                    <a16:rowId xmlns:a16="http://schemas.microsoft.com/office/drawing/2014/main" val="10005"/>
                  </a:ext>
                </a:extLst>
              </a:tr>
            </a:tbl>
          </a:graphicData>
        </a:graphic>
      </p:graphicFrame>
      <p:sp>
        <p:nvSpPr>
          <p:cNvPr id="338" name="Google Shape;338;p38"/>
          <p:cNvSpPr txBox="1"/>
          <p:nvPr/>
        </p:nvSpPr>
        <p:spPr>
          <a:xfrm>
            <a:off x="-304800" y="4374970"/>
            <a:ext cx="3210600" cy="49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dirty="0">
              <a:solidFill>
                <a:schemeClr val="dk1"/>
              </a:solidFill>
              <a:latin typeface="Poppins"/>
              <a:ea typeface="Poppins"/>
              <a:cs typeface="Poppins"/>
              <a:sym typeface="Poppins"/>
            </a:endParaRPr>
          </a:p>
        </p:txBody>
      </p:sp>
      <p:sp>
        <p:nvSpPr>
          <p:cNvPr id="22" name="Google Shape;338;p38"/>
          <p:cNvSpPr txBox="1"/>
          <p:nvPr/>
        </p:nvSpPr>
        <p:spPr>
          <a:xfrm>
            <a:off x="5638800" y="4384394"/>
            <a:ext cx="3410488" cy="49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dirty="0">
              <a:solidFill>
                <a:schemeClr val="dk1"/>
              </a:solidFill>
              <a:latin typeface="Poppins"/>
              <a:ea typeface="Poppins"/>
              <a:cs typeface="Poppins"/>
              <a:sym typeface="Poppins"/>
            </a:endParaRPr>
          </a:p>
        </p:txBody>
      </p:sp>
    </p:spTree>
    <p:extLst>
      <p:ext uri="{BB962C8B-B14F-4D97-AF65-F5344CB8AC3E}">
        <p14:creationId xmlns:p14="http://schemas.microsoft.com/office/powerpoint/2010/main" val="411428172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6"/>
                                        </p:tgtEl>
                                        <p:attrNameLst>
                                          <p:attrName>style.visibility</p:attrName>
                                        </p:attrNameLst>
                                      </p:cBhvr>
                                      <p:to>
                                        <p:strVal val="visible"/>
                                      </p:to>
                                    </p:set>
                                    <p:animEffect transition="in" filter="fade">
                                      <p:cBhvr>
                                        <p:cTn id="7" dur="500"/>
                                        <p:tgtEl>
                                          <p:spTgt spid="33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nodePh="1">
                                  <p:stCondLst>
                                    <p:cond delay="0"/>
                                  </p:stCondLst>
                                  <p:endCondLst>
                                    <p:cond evt="begin" delay="0">
                                      <p:tn val="10"/>
                                    </p:cond>
                                  </p:endCondLst>
                                  <p:childTnLst>
                                    <p:set>
                                      <p:cBhvr>
                                        <p:cTn id="11" dur="1" fill="hold">
                                          <p:stCondLst>
                                            <p:cond delay="0"/>
                                          </p:stCondLst>
                                        </p:cTn>
                                        <p:tgtEl>
                                          <p:spTgt spid="338"/>
                                        </p:tgtEl>
                                        <p:attrNameLst>
                                          <p:attrName>style.visibility</p:attrName>
                                        </p:attrNameLst>
                                      </p:cBhvr>
                                      <p:to>
                                        <p:strVal val="visible"/>
                                      </p:to>
                                    </p:set>
                                    <p:animEffect transition="in" filter="fade">
                                      <p:cBhvr>
                                        <p:cTn id="12" dur="500"/>
                                        <p:tgtEl>
                                          <p:spTgt spid="33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nodePh="1">
                                  <p:stCondLst>
                                    <p:cond delay="0"/>
                                  </p:stCondLst>
                                  <p:endCondLst>
                                    <p:cond evt="begin" delay="0">
                                      <p:tn val="15"/>
                                    </p:cond>
                                  </p:end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 grpId="0"/>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grpSp>
        <p:nvGrpSpPr>
          <p:cNvPr id="344" name="Google Shape;344;p39"/>
          <p:cNvGrpSpPr/>
          <p:nvPr/>
        </p:nvGrpSpPr>
        <p:grpSpPr>
          <a:xfrm>
            <a:off x="6157226" y="3116149"/>
            <a:ext cx="2503568" cy="1598726"/>
            <a:chOff x="3995350" y="494475"/>
            <a:chExt cx="1605675" cy="1025350"/>
          </a:xfrm>
        </p:grpSpPr>
        <p:sp>
          <p:nvSpPr>
            <p:cNvPr id="345" name="Google Shape;345;p39"/>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9"/>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 name="Google Shape;358;p39"/>
          <p:cNvSpPr txBox="1">
            <a:spLocks noGrp="1"/>
          </p:cNvSpPr>
          <p:nvPr>
            <p:ph type="body" idx="1"/>
          </p:nvPr>
        </p:nvSpPr>
        <p:spPr>
          <a:xfrm>
            <a:off x="81980" y="1207937"/>
            <a:ext cx="4833992" cy="3816424"/>
          </a:xfrm>
          <a:prstGeom prst="rect">
            <a:avLst/>
          </a:prstGeom>
        </p:spPr>
        <p:txBody>
          <a:bodyPr spcFirstLastPara="1" wrap="square" lIns="91425" tIns="91425" rIns="91425" bIns="91425" anchor="t" anchorCtr="0">
            <a:noAutofit/>
          </a:bodyPr>
          <a:lstStyle/>
          <a:p>
            <a:pPr marL="0" lvl="0" indent="0">
              <a:buNone/>
            </a:pPr>
            <a:r>
              <a:rPr lang="en-US" b="1" dirty="0"/>
              <a:t>Users (PC-PT):</a:t>
            </a:r>
            <a:r>
              <a:rPr lang="en-US" dirty="0"/>
              <a:t> These could represent virtual machines or containers running on a cloud platform, accessed by users remotely.</a:t>
            </a:r>
            <a:endParaRPr lang="ar-EG" dirty="0"/>
          </a:p>
          <a:p>
            <a:pPr marL="0" lvl="0" indent="0">
              <a:buNone/>
            </a:pPr>
            <a:endParaRPr lang="en-US" dirty="0"/>
          </a:p>
          <a:p>
            <a:pPr marL="0" lvl="0" indent="0">
              <a:buNone/>
            </a:pPr>
            <a:r>
              <a:rPr lang="en-US" b="1" dirty="0"/>
              <a:t>Router (INTERNE-D):</a:t>
            </a:r>
            <a:r>
              <a:rPr lang="en-US" dirty="0"/>
              <a:t> This could be a virtual router within a cloud network, managing traffic between different virtual networks or subnets.</a:t>
            </a:r>
            <a:endParaRPr lang="ar-EG" dirty="0"/>
          </a:p>
          <a:p>
            <a:pPr marL="0" lvl="0" indent="0">
              <a:buNone/>
            </a:pPr>
            <a:endParaRPr lang="en-US" dirty="0"/>
          </a:p>
          <a:p>
            <a:pPr marL="0" lvl="0" indent="0">
              <a:buNone/>
            </a:pPr>
            <a:r>
              <a:rPr lang="en-US" b="1" dirty="0"/>
              <a:t>Network Segments (8.0.0.0/8, 30.30.300.0/30, 20.20.20.0/30):</a:t>
            </a:r>
            <a:r>
              <a:rPr lang="en-US" dirty="0"/>
              <a:t> These could represent virtual private clouds (VPCs) within a cloud environment, providing isolated networks for different workloads or tenants. </a:t>
            </a:r>
            <a:r>
              <a:rPr lang="en-US" b="1" dirty="0"/>
              <a:t>Switch (211):</a:t>
            </a:r>
            <a:r>
              <a:rPr lang="en-US" dirty="0"/>
              <a:t> This could be a virtual switch within a cloud network, connecting multiple virtual machines or containers within a VPC.</a:t>
            </a:r>
            <a:endParaRPr dirty="0"/>
          </a:p>
        </p:txBody>
      </p:sp>
      <p:sp>
        <p:nvSpPr>
          <p:cNvPr id="359" name="Google Shape;359;p39"/>
          <p:cNvSpPr txBox="1">
            <a:spLocks noGrp="1"/>
          </p:cNvSpPr>
          <p:nvPr>
            <p:ph type="title"/>
          </p:nvPr>
        </p:nvSpPr>
        <p:spPr>
          <a:xfrm>
            <a:off x="31750" y="50736"/>
            <a:ext cx="7683500" cy="1124014"/>
          </a:xfrm>
          <a:prstGeom prst="rect">
            <a:avLst/>
          </a:prstGeom>
        </p:spPr>
        <p:txBody>
          <a:bodyPr spcFirstLastPara="1" wrap="square" lIns="91425" tIns="91425" rIns="91425" bIns="91425" anchor="t" anchorCtr="0">
            <a:noAutofit/>
          </a:bodyPr>
          <a:lstStyle/>
          <a:p>
            <a:pPr lvl="0" algn="l"/>
            <a:r>
              <a:rPr lang="en-US" dirty="0"/>
              <a:t>Key Elements and Potential Cloud Implications:-</a:t>
            </a:r>
            <a:endParaRPr dirty="0"/>
          </a:p>
        </p:txBody>
      </p:sp>
      <p:sp>
        <p:nvSpPr>
          <p:cNvPr id="2" name="AutoShape 4" descr="blob:https://web.whatsapp.com/8c0fb8fd-719a-46f2-aaa3-0d90fafb90a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117380" y="1044827"/>
            <a:ext cx="3923991" cy="329184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9"/>
                                        </p:tgtEl>
                                        <p:attrNameLst>
                                          <p:attrName>style.visibility</p:attrName>
                                        </p:attrNameLst>
                                      </p:cBhvr>
                                      <p:to>
                                        <p:strVal val="visible"/>
                                      </p:to>
                                    </p:set>
                                    <p:anim calcmode="lin" valueType="num">
                                      <p:cBhvr additive="base">
                                        <p:cTn id="7" dur="500" fill="hold"/>
                                        <p:tgtEl>
                                          <p:spTgt spid="359"/>
                                        </p:tgtEl>
                                        <p:attrNameLst>
                                          <p:attrName>ppt_x</p:attrName>
                                        </p:attrNameLst>
                                      </p:cBhvr>
                                      <p:tavLst>
                                        <p:tav tm="0">
                                          <p:val>
                                            <p:strVal val="#ppt_x"/>
                                          </p:val>
                                        </p:tav>
                                        <p:tav tm="100000">
                                          <p:val>
                                            <p:strVal val="#ppt_x"/>
                                          </p:val>
                                        </p:tav>
                                      </p:tavLst>
                                    </p:anim>
                                    <p:anim calcmode="lin" valueType="num">
                                      <p:cBhvr additive="base">
                                        <p:cTn id="8" dur="500" fill="hold"/>
                                        <p:tgtEl>
                                          <p:spTgt spid="35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58">
                                            <p:txEl>
                                              <p:pRg st="0" end="0"/>
                                            </p:txEl>
                                          </p:spTgt>
                                        </p:tgtEl>
                                        <p:attrNameLst>
                                          <p:attrName>style.visibility</p:attrName>
                                        </p:attrNameLst>
                                      </p:cBhvr>
                                      <p:to>
                                        <p:strVal val="visible"/>
                                      </p:to>
                                    </p:set>
                                    <p:animEffect transition="in" filter="fade">
                                      <p:cBhvr>
                                        <p:cTn id="13" dur="500"/>
                                        <p:tgtEl>
                                          <p:spTgt spid="358">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58">
                                            <p:txEl>
                                              <p:pRg st="2" end="2"/>
                                            </p:txEl>
                                          </p:spTgt>
                                        </p:tgtEl>
                                        <p:attrNameLst>
                                          <p:attrName>style.visibility</p:attrName>
                                        </p:attrNameLst>
                                      </p:cBhvr>
                                      <p:to>
                                        <p:strVal val="visible"/>
                                      </p:to>
                                    </p:set>
                                    <p:animEffect transition="in" filter="fade">
                                      <p:cBhvr>
                                        <p:cTn id="18" dur="500"/>
                                        <p:tgtEl>
                                          <p:spTgt spid="358">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58">
                                            <p:txEl>
                                              <p:pRg st="4" end="4"/>
                                            </p:txEl>
                                          </p:spTgt>
                                        </p:tgtEl>
                                        <p:attrNameLst>
                                          <p:attrName>style.visibility</p:attrName>
                                        </p:attrNameLst>
                                      </p:cBhvr>
                                      <p:to>
                                        <p:strVal val="visible"/>
                                      </p:to>
                                    </p:set>
                                    <p:animEffect transition="in" filter="fade">
                                      <p:cBhvr>
                                        <p:cTn id="23" dur="500"/>
                                        <p:tgtEl>
                                          <p:spTgt spid="358">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 grpId="0" build="p"/>
      <p:bldP spid="35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 name="Title 2">
            <a:extLst>
              <a:ext uri="{FF2B5EF4-FFF2-40B4-BE49-F238E27FC236}">
                <a16:creationId xmlns:a16="http://schemas.microsoft.com/office/drawing/2014/main" id="{8E088703-8241-254B-2EAF-31DC122781CD}"/>
              </a:ext>
            </a:extLst>
          </p:cNvPr>
          <p:cNvSpPr>
            <a:spLocks noGrp="1"/>
          </p:cNvSpPr>
          <p:nvPr>
            <p:ph type="ctrTitle"/>
          </p:nvPr>
        </p:nvSpPr>
        <p:spPr>
          <a:xfrm>
            <a:off x="437529" y="279828"/>
            <a:ext cx="8116542" cy="1682322"/>
          </a:xfrm>
        </p:spPr>
        <p:txBody>
          <a:bodyPr/>
          <a:lstStyle/>
          <a:p>
            <a:r>
              <a:rPr lang="en-US" sz="3600" dirty="0"/>
              <a:t>Verifying And Test Connectivity</a:t>
            </a:r>
          </a:p>
        </p:txBody>
      </p:sp>
      <p:sp>
        <p:nvSpPr>
          <p:cNvPr id="5" name="Subtitle 4">
            <a:extLst>
              <a:ext uri="{FF2B5EF4-FFF2-40B4-BE49-F238E27FC236}">
                <a16:creationId xmlns:a16="http://schemas.microsoft.com/office/drawing/2014/main" id="{76657FCA-59BF-B7E0-48FA-DE564B538848}"/>
              </a:ext>
            </a:extLst>
          </p:cNvPr>
          <p:cNvSpPr>
            <a:spLocks noGrp="1"/>
          </p:cNvSpPr>
          <p:nvPr>
            <p:ph type="subTitle" idx="1"/>
          </p:nvPr>
        </p:nvSpPr>
        <p:spPr>
          <a:xfrm>
            <a:off x="379250" y="3389150"/>
            <a:ext cx="7145500" cy="1138400"/>
          </a:xfrm>
        </p:spPr>
        <p:txBody>
          <a:bodyPr/>
          <a:lstStyle/>
          <a:p>
            <a:r>
              <a:rPr lang="en-US" dirty="0"/>
              <a:t>A detailed look at the connectivity between the devices</a:t>
            </a:r>
          </a:p>
          <a:p>
            <a:endParaRPr lang="en-US" dirty="0"/>
          </a:p>
        </p:txBody>
      </p:sp>
    </p:spTree>
    <p:extLst>
      <p:ext uri="{BB962C8B-B14F-4D97-AF65-F5344CB8AC3E}">
        <p14:creationId xmlns:p14="http://schemas.microsoft.com/office/powerpoint/2010/main" val="3622581676"/>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D4A82-250C-7999-158A-42F3FDE6409F}"/>
              </a:ext>
            </a:extLst>
          </p:cNvPr>
          <p:cNvSpPr>
            <a:spLocks noGrp="1"/>
          </p:cNvSpPr>
          <p:nvPr>
            <p:ph type="title"/>
          </p:nvPr>
        </p:nvSpPr>
        <p:spPr>
          <a:xfrm>
            <a:off x="44450" y="181670"/>
            <a:ext cx="8755380" cy="1177230"/>
          </a:xfrm>
        </p:spPr>
        <p:txBody>
          <a:bodyPr/>
          <a:lstStyle/>
          <a:p>
            <a:r>
              <a:rPr lang="en-US" sz="3200" dirty="0"/>
              <a:t> Verifying and Test Configuration</a:t>
            </a:r>
          </a:p>
        </p:txBody>
      </p:sp>
      <p:sp>
        <p:nvSpPr>
          <p:cNvPr id="5" name="Rectangle 1">
            <a:extLst>
              <a:ext uri="{FF2B5EF4-FFF2-40B4-BE49-F238E27FC236}">
                <a16:creationId xmlns:a16="http://schemas.microsoft.com/office/drawing/2014/main" id="{971A4A22-2984-D768-4970-921FA90FC5CD}"/>
              </a:ext>
            </a:extLst>
          </p:cNvPr>
          <p:cNvSpPr>
            <a:spLocks noChangeArrowheads="1"/>
          </p:cNvSpPr>
          <p:nvPr/>
        </p:nvSpPr>
        <p:spPr bwMode="auto">
          <a:xfrm>
            <a:off x="205740" y="832042"/>
            <a:ext cx="728917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The </a:t>
            </a:r>
            <a:r>
              <a:rPr kumimoji="0" lang="en-US" altLang="en-US" sz="1800" b="1" i="0" u="none" strike="noStrike" cap="none" normalizeH="0" baseline="0" dirty="0">
                <a:ln>
                  <a:noFill/>
                </a:ln>
                <a:solidFill>
                  <a:schemeClr val="tx1"/>
                </a:solidFill>
                <a:effectLst/>
                <a:latin typeface="Arial" panose="020B0604020202020204" pitchFamily="34" charset="0"/>
              </a:rPr>
              <a:t>DHCP test </a:t>
            </a:r>
            <a:r>
              <a:rPr kumimoji="0" lang="en-US" altLang="en-US" sz="1800" b="0" i="0" u="none" strike="noStrike" cap="none" normalizeH="0" baseline="0" dirty="0">
                <a:ln>
                  <a:noFill/>
                </a:ln>
                <a:solidFill>
                  <a:schemeClr val="tx1"/>
                </a:solidFill>
                <a:effectLst/>
                <a:latin typeface="Arial" panose="020B0604020202020204" pitchFamily="34" charset="0"/>
              </a:rPr>
              <a:t>is used to verify the functionality of the DHCP service.</a:t>
            </a:r>
          </a:p>
        </p:txBody>
      </p:sp>
      <p:pic>
        <p:nvPicPr>
          <p:cNvPr id="9" name="test ping">
            <a:hlinkClick r:id="" action="ppaction://media"/>
            <a:extLst>
              <a:ext uri="{FF2B5EF4-FFF2-40B4-BE49-F238E27FC236}">
                <a16:creationId xmlns:a16="http://schemas.microsoft.com/office/drawing/2014/main" id="{16175269-6845-3D85-8F09-7822B0D07FE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85131" y="1468650"/>
            <a:ext cx="6173738" cy="3286229"/>
          </a:xfrm>
          <a:prstGeom prst="rect">
            <a:avLst/>
          </a:prstGeom>
          <a:solidFill>
            <a:srgbClr val="4F81BD"/>
          </a:solidFill>
          <a:ln>
            <a:noFill/>
          </a:ln>
          <a:effectLst>
            <a:innerShdw blurRad="469900">
              <a:srgbClr val="000000">
                <a:alpha val="86000"/>
              </a:srgbClr>
            </a:innerShdw>
          </a:effectLst>
          <a:scene3d>
            <a:camera prst="orthographicFront"/>
            <a:lightRig rig="soft" dir="t"/>
          </a:scene3d>
          <a:sp3d/>
        </p:spPr>
      </p:pic>
    </p:spTree>
    <p:extLst>
      <p:ext uri="{BB962C8B-B14F-4D97-AF65-F5344CB8AC3E}">
        <p14:creationId xmlns:p14="http://schemas.microsoft.com/office/powerpoint/2010/main" val="11756971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0" fill="hold" display="0">
                  <p:stCondLst>
                    <p:cond delay="indefinite"/>
                  </p:stCondLst>
                </p:cTn>
                <p:tgtEl>
                  <p:spTgt spid="9"/>
                </p:tgtEl>
              </p:cMediaNode>
            </p:video>
          </p:childTnLst>
        </p:cTn>
      </p:par>
    </p:tnLst>
    <p:bldLst>
      <p:bldP spid="2" grpId="0"/>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D4A82-250C-7999-158A-42F3FDE6409F}"/>
              </a:ext>
            </a:extLst>
          </p:cNvPr>
          <p:cNvSpPr>
            <a:spLocks noGrp="1"/>
          </p:cNvSpPr>
          <p:nvPr>
            <p:ph type="title"/>
          </p:nvPr>
        </p:nvSpPr>
        <p:spPr>
          <a:xfrm>
            <a:off x="152400" y="111820"/>
            <a:ext cx="8679180" cy="911400"/>
          </a:xfrm>
        </p:spPr>
        <p:txBody>
          <a:bodyPr/>
          <a:lstStyle/>
          <a:p>
            <a:r>
              <a:rPr lang="en-US" sz="3200" dirty="0"/>
              <a:t>Verifying and Test Configuration</a:t>
            </a:r>
          </a:p>
        </p:txBody>
      </p:sp>
      <p:sp>
        <p:nvSpPr>
          <p:cNvPr id="3" name="Subtitle 2">
            <a:extLst>
              <a:ext uri="{FF2B5EF4-FFF2-40B4-BE49-F238E27FC236}">
                <a16:creationId xmlns:a16="http://schemas.microsoft.com/office/drawing/2014/main" id="{CF48E776-A86D-DF62-201A-912E5BF6F5BC}"/>
              </a:ext>
            </a:extLst>
          </p:cNvPr>
          <p:cNvSpPr>
            <a:spLocks noGrp="1"/>
          </p:cNvSpPr>
          <p:nvPr>
            <p:ph type="subTitle" idx="1"/>
          </p:nvPr>
        </p:nvSpPr>
        <p:spPr>
          <a:xfrm>
            <a:off x="152400" y="791451"/>
            <a:ext cx="2636520" cy="358091"/>
          </a:xfrm>
        </p:spPr>
        <p:txBody>
          <a:bodyPr/>
          <a:lstStyle/>
          <a:p>
            <a:r>
              <a:rPr lang="en-US" sz="2000" b="1" dirty="0"/>
              <a:t>Using IP-phones</a:t>
            </a:r>
          </a:p>
          <a:p>
            <a:endParaRPr lang="en-US" sz="2000" dirty="0"/>
          </a:p>
        </p:txBody>
      </p:sp>
      <p:pic>
        <p:nvPicPr>
          <p:cNvPr id="4" name="voip test">
            <a:hlinkClick r:id="" action="ppaction://media"/>
            <a:extLst>
              <a:ext uri="{FF2B5EF4-FFF2-40B4-BE49-F238E27FC236}">
                <a16:creationId xmlns:a16="http://schemas.microsoft.com/office/drawing/2014/main" id="{65DED879-94EB-2A53-5C39-4FDDD5C3159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10868" y="1555749"/>
            <a:ext cx="5958508" cy="3165457"/>
          </a:xfrm>
          <a:prstGeom prst="rect">
            <a:avLst/>
          </a:prstGeom>
          <a:solidFill>
            <a:srgbClr val="4F81BD"/>
          </a:solidFill>
          <a:ln>
            <a:noFill/>
          </a:ln>
          <a:effectLst>
            <a:innerShdw blurRad="469900">
              <a:srgbClr val="000000">
                <a:alpha val="86000"/>
              </a:srgbClr>
            </a:innerShdw>
          </a:effectLst>
          <a:scene3d>
            <a:camera prst="orthographicFront"/>
            <a:lightRig rig="soft" dir="t"/>
          </a:scene3d>
          <a:sp3d/>
        </p:spPr>
      </p:pic>
    </p:spTree>
    <p:extLst>
      <p:ext uri="{BB962C8B-B14F-4D97-AF65-F5344CB8AC3E}">
        <p14:creationId xmlns:p14="http://schemas.microsoft.com/office/powerpoint/2010/main" val="38887942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4"/>
                </p:tgtEl>
              </p:cMediaNode>
            </p:video>
          </p:childTnLst>
        </p:cTn>
      </p:par>
    </p:tnLst>
    <p:bldLst>
      <p:bldP spid="2" grpId="0"/>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est wireless">
            <a:hlinkClick r:id="" action="ppaction://media"/>
            <a:extLst>
              <a:ext uri="{FF2B5EF4-FFF2-40B4-BE49-F238E27FC236}">
                <a16:creationId xmlns:a16="http://schemas.microsoft.com/office/drawing/2014/main" id="{B16D41A8-F75D-8F5C-4682-072B08D6E22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62099" y="1386840"/>
            <a:ext cx="6357767" cy="3384186"/>
          </a:xfrm>
          <a:prstGeom prst="rect">
            <a:avLst/>
          </a:prstGeom>
          <a:solidFill>
            <a:srgbClr val="4F81BD"/>
          </a:solidFill>
          <a:ln>
            <a:noFill/>
          </a:ln>
          <a:effectLst>
            <a:innerShdw blurRad="469900">
              <a:srgbClr val="000000">
                <a:alpha val="86000"/>
              </a:srgbClr>
            </a:innerShdw>
          </a:effectLst>
          <a:scene3d>
            <a:camera prst="orthographicFront"/>
            <a:lightRig rig="soft" dir="t"/>
          </a:scene3d>
          <a:sp3d/>
        </p:spPr>
      </p:pic>
      <p:sp>
        <p:nvSpPr>
          <p:cNvPr id="5" name="Title 1">
            <a:extLst>
              <a:ext uri="{FF2B5EF4-FFF2-40B4-BE49-F238E27FC236}">
                <a16:creationId xmlns:a16="http://schemas.microsoft.com/office/drawing/2014/main" id="{D7082602-E1DB-A481-3296-B2A83A753EF5}"/>
              </a:ext>
            </a:extLst>
          </p:cNvPr>
          <p:cNvSpPr>
            <a:spLocks noGrp="1"/>
          </p:cNvSpPr>
          <p:nvPr>
            <p:ph type="title"/>
          </p:nvPr>
        </p:nvSpPr>
        <p:spPr>
          <a:xfrm>
            <a:off x="-347980" y="53634"/>
            <a:ext cx="7132320" cy="673100"/>
          </a:xfrm>
        </p:spPr>
        <p:txBody>
          <a:bodyPr/>
          <a:lstStyle/>
          <a:p>
            <a:r>
              <a:rPr lang="en-US" sz="3200" dirty="0"/>
              <a:t>Verifying and Test Configuration</a:t>
            </a:r>
          </a:p>
        </p:txBody>
      </p:sp>
      <p:sp>
        <p:nvSpPr>
          <p:cNvPr id="7" name="TextBox 6">
            <a:extLst>
              <a:ext uri="{FF2B5EF4-FFF2-40B4-BE49-F238E27FC236}">
                <a16:creationId xmlns:a16="http://schemas.microsoft.com/office/drawing/2014/main" id="{C2F98500-0C81-7BE5-6D45-2C8B3AE7F58B}"/>
              </a:ext>
            </a:extLst>
          </p:cNvPr>
          <p:cNvSpPr txBox="1"/>
          <p:nvPr/>
        </p:nvSpPr>
        <p:spPr>
          <a:xfrm>
            <a:off x="567371" y="726734"/>
            <a:ext cx="1689735" cy="369332"/>
          </a:xfrm>
          <a:prstGeom prst="rect">
            <a:avLst/>
          </a:prstGeom>
          <a:noFill/>
        </p:spPr>
        <p:txBody>
          <a:bodyPr wrap="square">
            <a:spAutoFit/>
          </a:bodyPr>
          <a:lstStyle/>
          <a:p>
            <a:r>
              <a:rPr lang="en-US" sz="1800" b="1" dirty="0">
                <a:solidFill>
                  <a:schemeClr val="tx1"/>
                </a:solidFill>
                <a:effectLst/>
              </a:rPr>
              <a:t>NET-SEC-PC</a:t>
            </a:r>
            <a:endParaRPr lang="en-US" sz="1800" b="1" dirty="0">
              <a:solidFill>
                <a:schemeClr val="tx1"/>
              </a:solidFill>
            </a:endParaRPr>
          </a:p>
        </p:txBody>
      </p:sp>
    </p:spTree>
    <p:extLst>
      <p:ext uri="{BB962C8B-B14F-4D97-AF65-F5344CB8AC3E}">
        <p14:creationId xmlns:p14="http://schemas.microsoft.com/office/powerpoint/2010/main" val="70402984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4"/>
                </p:tgtEl>
              </p:cMediaNode>
            </p:video>
          </p:childTnLst>
        </p:cTn>
      </p:par>
    </p:tnLst>
    <p:bldLst>
      <p:bldP spid="5" grpId="0"/>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 name="Title 2">
            <a:extLst>
              <a:ext uri="{FF2B5EF4-FFF2-40B4-BE49-F238E27FC236}">
                <a16:creationId xmlns:a16="http://schemas.microsoft.com/office/drawing/2014/main" id="{8E088703-8241-254B-2EAF-31DC122781CD}"/>
              </a:ext>
            </a:extLst>
          </p:cNvPr>
          <p:cNvSpPr>
            <a:spLocks noGrp="1"/>
          </p:cNvSpPr>
          <p:nvPr>
            <p:ph type="ctrTitle"/>
          </p:nvPr>
        </p:nvSpPr>
        <p:spPr>
          <a:xfrm>
            <a:off x="437529" y="279828"/>
            <a:ext cx="8116542" cy="1682322"/>
          </a:xfrm>
        </p:spPr>
        <p:txBody>
          <a:bodyPr/>
          <a:lstStyle/>
          <a:p>
            <a:r>
              <a:rPr lang="en-US" sz="4400" dirty="0"/>
              <a:t>Network Security - Firewalls Overview</a:t>
            </a:r>
          </a:p>
        </p:txBody>
      </p:sp>
      <p:sp>
        <p:nvSpPr>
          <p:cNvPr id="5" name="Subtitle 4">
            <a:extLst>
              <a:ext uri="{FF2B5EF4-FFF2-40B4-BE49-F238E27FC236}">
                <a16:creationId xmlns:a16="http://schemas.microsoft.com/office/drawing/2014/main" id="{76657FCA-59BF-B7E0-48FA-DE564B538848}"/>
              </a:ext>
            </a:extLst>
          </p:cNvPr>
          <p:cNvSpPr>
            <a:spLocks noGrp="1"/>
          </p:cNvSpPr>
          <p:nvPr>
            <p:ph type="subTitle" idx="1"/>
          </p:nvPr>
        </p:nvSpPr>
        <p:spPr>
          <a:xfrm>
            <a:off x="379250" y="3389150"/>
            <a:ext cx="5450050" cy="1138400"/>
          </a:xfrm>
        </p:spPr>
        <p:txBody>
          <a:bodyPr/>
          <a:lstStyle/>
          <a:p>
            <a:r>
              <a:rPr lang="en-US" dirty="0"/>
              <a:t>A detailed look at the firewalls within</a:t>
            </a:r>
          </a:p>
          <a:p>
            <a:r>
              <a:rPr lang="en-US" dirty="0"/>
              <a:t>the network architecture.</a:t>
            </a:r>
          </a:p>
          <a:p>
            <a:endParaRPr lang="en-US" dirty="0"/>
          </a:p>
        </p:txBody>
      </p:sp>
    </p:spTree>
    <p:extLst>
      <p:ext uri="{BB962C8B-B14F-4D97-AF65-F5344CB8AC3E}">
        <p14:creationId xmlns:p14="http://schemas.microsoft.com/office/powerpoint/2010/main" val="2807231209"/>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 name="Title 2">
            <a:extLst>
              <a:ext uri="{FF2B5EF4-FFF2-40B4-BE49-F238E27FC236}">
                <a16:creationId xmlns:a16="http://schemas.microsoft.com/office/drawing/2014/main" id="{8E088703-8241-254B-2EAF-31DC122781CD}"/>
              </a:ext>
            </a:extLst>
          </p:cNvPr>
          <p:cNvSpPr>
            <a:spLocks noGrp="1"/>
          </p:cNvSpPr>
          <p:nvPr>
            <p:ph type="ctrTitle"/>
          </p:nvPr>
        </p:nvSpPr>
        <p:spPr>
          <a:xfrm>
            <a:off x="82723" y="178229"/>
            <a:ext cx="8122271" cy="698072"/>
          </a:xfrm>
        </p:spPr>
        <p:txBody>
          <a:bodyPr/>
          <a:lstStyle/>
          <a:p>
            <a:r>
              <a:rPr lang="en-US" sz="2800" dirty="0"/>
              <a:t>Introduction to Firewalls in Network Security</a:t>
            </a:r>
          </a:p>
        </p:txBody>
      </p:sp>
      <p:sp>
        <p:nvSpPr>
          <p:cNvPr id="5" name="Subtitle 4">
            <a:extLst>
              <a:ext uri="{FF2B5EF4-FFF2-40B4-BE49-F238E27FC236}">
                <a16:creationId xmlns:a16="http://schemas.microsoft.com/office/drawing/2014/main" id="{76657FCA-59BF-B7E0-48FA-DE564B538848}"/>
              </a:ext>
            </a:extLst>
          </p:cNvPr>
          <p:cNvSpPr>
            <a:spLocks noGrp="1"/>
          </p:cNvSpPr>
          <p:nvPr>
            <p:ph type="subTitle" idx="1"/>
          </p:nvPr>
        </p:nvSpPr>
        <p:spPr>
          <a:xfrm>
            <a:off x="99850" y="913712"/>
            <a:ext cx="5555408" cy="3886887"/>
          </a:xfrm>
        </p:spPr>
        <p:txBody>
          <a:bodyPr/>
          <a:lstStyle/>
          <a:p>
            <a:r>
              <a:rPr lang="en-US" b="1" dirty="0">
                <a:solidFill>
                  <a:schemeClr val="bg1"/>
                </a:solidFill>
                <a:latin typeface="Poppins ExtraBold"/>
              </a:rPr>
              <a:t>Definition</a:t>
            </a:r>
            <a:r>
              <a:rPr lang="en-US" dirty="0">
                <a:solidFill>
                  <a:schemeClr val="bg1"/>
                </a:solidFill>
                <a:latin typeface="Poppins ExtraBold"/>
              </a:rPr>
              <a:t>:- </a:t>
            </a:r>
          </a:p>
          <a:p>
            <a:r>
              <a:rPr lang="en-US" dirty="0">
                <a:latin typeface="Poppins ExtraBold"/>
              </a:rPr>
              <a:t>      A firewall is a network security device that monitor and controls incoming and outgoing traffic based on predetermined security rules.</a:t>
            </a:r>
          </a:p>
          <a:p>
            <a:endParaRPr lang="en-US" dirty="0">
              <a:latin typeface="Poppins ExtraBold"/>
            </a:endParaRPr>
          </a:p>
          <a:p>
            <a:r>
              <a:rPr lang="en-US" b="1" dirty="0">
                <a:solidFill>
                  <a:schemeClr val="bg1"/>
                </a:solidFill>
                <a:latin typeface="Poppins ExtraBold"/>
              </a:rPr>
              <a:t>Purpose</a:t>
            </a:r>
            <a:r>
              <a:rPr lang="en-US" dirty="0">
                <a:solidFill>
                  <a:schemeClr val="bg1"/>
                </a:solidFill>
                <a:latin typeface="Poppins ExtraBold"/>
              </a:rPr>
              <a:t>:-</a:t>
            </a:r>
          </a:p>
          <a:p>
            <a:r>
              <a:rPr lang="en-US" dirty="0">
                <a:latin typeface="Poppins ExtraBold"/>
              </a:rPr>
              <a:t>     To create a barrier between a trusted internal network and untrusted external networks, such as the internet.</a:t>
            </a:r>
          </a:p>
          <a:p>
            <a:endParaRPr lang="en-US" dirty="0">
              <a:latin typeface="Poppins ExtraBold"/>
            </a:endParaRPr>
          </a:p>
          <a:p>
            <a:r>
              <a:rPr lang="en-US" b="1" dirty="0">
                <a:solidFill>
                  <a:schemeClr val="bg1"/>
                </a:solidFill>
                <a:latin typeface="Poppins ExtraBold"/>
              </a:rPr>
              <a:t>Types of Firewalls</a:t>
            </a:r>
            <a:r>
              <a:rPr lang="en-US" dirty="0">
                <a:solidFill>
                  <a:schemeClr val="bg1"/>
                </a:solidFill>
                <a:latin typeface="Poppins ExtraBold"/>
              </a:rPr>
              <a:t>:-</a:t>
            </a:r>
          </a:p>
          <a:p>
            <a:r>
              <a:rPr lang="en-US" dirty="0">
                <a:latin typeface="Poppins ExtraBold"/>
              </a:rPr>
              <a:t>     </a:t>
            </a:r>
            <a:r>
              <a:rPr lang="en-US" b="1" dirty="0">
                <a:solidFill>
                  <a:schemeClr val="bg1"/>
                </a:solidFill>
                <a:latin typeface="Poppins ExtraBold"/>
              </a:rPr>
              <a:t>Hardware Firewall</a:t>
            </a:r>
            <a:r>
              <a:rPr lang="en-US" dirty="0">
                <a:solidFill>
                  <a:schemeClr val="bg1"/>
                </a:solidFill>
                <a:latin typeface="Poppins ExtraBold"/>
              </a:rPr>
              <a:t>:-</a:t>
            </a:r>
            <a:r>
              <a:rPr lang="en-US" dirty="0">
                <a:latin typeface="Poppins ExtraBold"/>
              </a:rPr>
              <a:t> Cisco ASA (Advanced Security Appliance).</a:t>
            </a:r>
          </a:p>
          <a:p>
            <a:endParaRPr lang="en-US" dirty="0">
              <a:latin typeface="Poppins ExtraBold"/>
            </a:endParaRPr>
          </a:p>
          <a:p>
            <a:r>
              <a:rPr lang="en-US" b="1" dirty="0">
                <a:solidFill>
                  <a:schemeClr val="bg1"/>
                </a:solidFill>
                <a:latin typeface="Poppins ExtraBold"/>
              </a:rPr>
              <a:t>     Software Firewall</a:t>
            </a:r>
            <a:r>
              <a:rPr lang="en-US" dirty="0">
                <a:solidFill>
                  <a:schemeClr val="bg1"/>
                </a:solidFill>
                <a:latin typeface="Poppins ExtraBold"/>
              </a:rPr>
              <a:t>:-</a:t>
            </a:r>
            <a:r>
              <a:rPr lang="en-US" dirty="0">
                <a:latin typeface="Poppins ExtraBold"/>
              </a:rPr>
              <a:t> </a:t>
            </a:r>
          </a:p>
          <a:p>
            <a:r>
              <a:rPr lang="en-US" dirty="0">
                <a:latin typeface="Poppins ExtraBold"/>
              </a:rPr>
              <a:t>     Included in various operating systems.</a:t>
            </a:r>
          </a:p>
          <a:p>
            <a:endParaRPr lang="en-US" dirty="0"/>
          </a:p>
        </p:txBody>
      </p:sp>
      <p:pic>
        <p:nvPicPr>
          <p:cNvPr id="2" name="Picture 1"/>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655258" y="1704974"/>
            <a:ext cx="3488742" cy="1965325"/>
          </a:xfrm>
          <a:prstGeom prst="rect">
            <a:avLst/>
          </a:prstGeom>
          <a:ln>
            <a:noFill/>
          </a:ln>
          <a:effectLst>
            <a:softEdge rad="112500"/>
          </a:effectLst>
        </p:spPr>
      </p:pic>
    </p:spTree>
    <p:extLst>
      <p:ext uri="{BB962C8B-B14F-4D97-AF65-F5344CB8AC3E}">
        <p14:creationId xmlns:p14="http://schemas.microsoft.com/office/powerpoint/2010/main" val="17276245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500"/>
                                        <p:tgtEl>
                                          <p:spTgt spid="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500"/>
                                        <p:tgtEl>
                                          <p:spTgt spid="5">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fade">
                                      <p:cBhvr>
                                        <p:cTn id="23" dur="500"/>
                                        <p:tgtEl>
                                          <p:spTgt spid="5">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
                                            <p:txEl>
                                              <p:pRg st="4" end="4"/>
                                            </p:txEl>
                                          </p:spTgt>
                                        </p:tgtEl>
                                        <p:attrNameLst>
                                          <p:attrName>style.visibility</p:attrName>
                                        </p:attrNameLst>
                                      </p:cBhvr>
                                      <p:to>
                                        <p:strVal val="visible"/>
                                      </p:to>
                                    </p:set>
                                    <p:animEffect transition="in" filter="fade">
                                      <p:cBhvr>
                                        <p:cTn id="28" dur="500"/>
                                        <p:tgtEl>
                                          <p:spTgt spid="5">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
                                            <p:txEl>
                                              <p:pRg st="6" end="6"/>
                                            </p:txEl>
                                          </p:spTgt>
                                        </p:tgtEl>
                                        <p:attrNameLst>
                                          <p:attrName>style.visibility</p:attrName>
                                        </p:attrNameLst>
                                      </p:cBhvr>
                                      <p:to>
                                        <p:strVal val="visible"/>
                                      </p:to>
                                    </p:set>
                                    <p:animEffect transition="in" filter="fade">
                                      <p:cBhvr>
                                        <p:cTn id="33" dur="500"/>
                                        <p:tgtEl>
                                          <p:spTgt spid="5">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
                                            <p:txEl>
                                              <p:pRg st="7" end="7"/>
                                            </p:txEl>
                                          </p:spTgt>
                                        </p:tgtEl>
                                        <p:attrNameLst>
                                          <p:attrName>style.visibility</p:attrName>
                                        </p:attrNameLst>
                                      </p:cBhvr>
                                      <p:to>
                                        <p:strVal val="visible"/>
                                      </p:to>
                                    </p:set>
                                    <p:animEffect transition="in" filter="fade">
                                      <p:cBhvr>
                                        <p:cTn id="38" dur="500"/>
                                        <p:tgtEl>
                                          <p:spTgt spid="5">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
                                            <p:txEl>
                                              <p:pRg st="9" end="9"/>
                                            </p:txEl>
                                          </p:spTgt>
                                        </p:tgtEl>
                                        <p:attrNameLst>
                                          <p:attrName>style.visibility</p:attrName>
                                        </p:attrNameLst>
                                      </p:cBhvr>
                                      <p:to>
                                        <p:strVal val="visible"/>
                                      </p:to>
                                    </p:set>
                                    <p:animEffect transition="in" filter="fade">
                                      <p:cBhvr>
                                        <p:cTn id="43" dur="500"/>
                                        <p:tgtEl>
                                          <p:spTgt spid="5">
                                            <p:txEl>
                                              <p:pRg st="9" end="9"/>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5">
                                            <p:txEl>
                                              <p:pRg st="10" end="10"/>
                                            </p:txEl>
                                          </p:spTgt>
                                        </p:tgtEl>
                                        <p:attrNameLst>
                                          <p:attrName>style.visibility</p:attrName>
                                        </p:attrNameLst>
                                      </p:cBhvr>
                                      <p:to>
                                        <p:strVal val="visible"/>
                                      </p:to>
                                    </p:set>
                                    <p:animEffect transition="in" filter="fade">
                                      <p:cBhvr>
                                        <p:cTn id="48" dur="500"/>
                                        <p:tgtEl>
                                          <p:spTgt spid="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7082602-E1DB-A481-3296-B2A83A753EF5}"/>
              </a:ext>
            </a:extLst>
          </p:cNvPr>
          <p:cNvSpPr>
            <a:spLocks noGrp="1"/>
          </p:cNvSpPr>
          <p:nvPr>
            <p:ph type="title"/>
          </p:nvPr>
        </p:nvSpPr>
        <p:spPr>
          <a:xfrm>
            <a:off x="-146051" y="-22566"/>
            <a:ext cx="6016465" cy="673100"/>
          </a:xfrm>
        </p:spPr>
        <p:txBody>
          <a:bodyPr/>
          <a:lstStyle/>
          <a:p>
            <a:r>
              <a:rPr lang="en-US" sz="3200" dirty="0"/>
              <a:t>Firewall Types in the Project</a:t>
            </a:r>
          </a:p>
        </p:txBody>
      </p:sp>
      <p:sp>
        <p:nvSpPr>
          <p:cNvPr id="7" name="TextBox 6">
            <a:extLst>
              <a:ext uri="{FF2B5EF4-FFF2-40B4-BE49-F238E27FC236}">
                <a16:creationId xmlns:a16="http://schemas.microsoft.com/office/drawing/2014/main" id="{C2F98500-0C81-7BE5-6D45-2C8B3AE7F58B}"/>
              </a:ext>
            </a:extLst>
          </p:cNvPr>
          <p:cNvSpPr txBox="1"/>
          <p:nvPr/>
        </p:nvSpPr>
        <p:spPr>
          <a:xfrm>
            <a:off x="376871" y="726735"/>
            <a:ext cx="5185729" cy="4524315"/>
          </a:xfrm>
          <a:prstGeom prst="rect">
            <a:avLst/>
          </a:prstGeom>
          <a:noFill/>
        </p:spPr>
        <p:txBody>
          <a:bodyPr wrap="square">
            <a:spAutoFit/>
          </a:bodyPr>
          <a:lstStyle/>
          <a:p>
            <a:r>
              <a:rPr lang="en-US" sz="1800" b="1" dirty="0">
                <a:solidFill>
                  <a:schemeClr val="bg1"/>
                </a:solidFill>
                <a:latin typeface="Poppins ExtraBold"/>
              </a:rPr>
              <a:t>Cisco ASA Firewall</a:t>
            </a:r>
            <a:r>
              <a:rPr lang="en-US" sz="1800" dirty="0">
                <a:solidFill>
                  <a:schemeClr val="bg1"/>
                </a:solidFill>
                <a:latin typeface="Poppins ExtraBold"/>
              </a:rPr>
              <a:t>:-</a:t>
            </a:r>
          </a:p>
          <a:p>
            <a:r>
              <a:rPr lang="en-US" sz="1800" dirty="0">
                <a:solidFill>
                  <a:schemeClr val="tx1"/>
                </a:solidFill>
                <a:latin typeface="Poppins ExtraBold"/>
              </a:rPr>
              <a:t>Protects the internal network by filtering and inspecting traffic.</a:t>
            </a:r>
          </a:p>
          <a:p>
            <a:r>
              <a:rPr lang="en-US" sz="1800" dirty="0">
                <a:solidFill>
                  <a:schemeClr val="tx1"/>
                </a:solidFill>
                <a:latin typeface="Poppins ExtraBold"/>
              </a:rPr>
              <a:t>Supports </a:t>
            </a:r>
            <a:r>
              <a:rPr lang="en-US" sz="1800" dirty="0" err="1">
                <a:solidFill>
                  <a:schemeClr val="tx1"/>
                </a:solidFill>
                <a:latin typeface="Poppins ExtraBold"/>
              </a:rPr>
              <a:t>stateful</a:t>
            </a:r>
            <a:r>
              <a:rPr lang="en-US" sz="1800" dirty="0">
                <a:solidFill>
                  <a:schemeClr val="tx1"/>
                </a:solidFill>
                <a:latin typeface="Poppins ExtraBold"/>
              </a:rPr>
              <a:t> inspection of packets.</a:t>
            </a:r>
          </a:p>
          <a:p>
            <a:r>
              <a:rPr lang="en-US" sz="1800" dirty="0">
                <a:solidFill>
                  <a:schemeClr val="tx1"/>
                </a:solidFill>
                <a:latin typeface="Poppins ExtraBold"/>
              </a:rPr>
              <a:t>Manages traffic between different zones </a:t>
            </a:r>
          </a:p>
          <a:p>
            <a:r>
              <a:rPr lang="en-US" sz="1800" dirty="0">
                <a:solidFill>
                  <a:schemeClr val="tx1"/>
                </a:solidFill>
                <a:latin typeface="Poppins ExtraBold"/>
              </a:rPr>
              <a:t>(e.g., LAN, DMZ, WLAN).</a:t>
            </a:r>
          </a:p>
          <a:p>
            <a:endParaRPr lang="en-US" sz="1800" dirty="0">
              <a:solidFill>
                <a:schemeClr val="tx1"/>
              </a:solidFill>
              <a:latin typeface="Poppins ExtraBold"/>
            </a:endParaRPr>
          </a:p>
          <a:p>
            <a:r>
              <a:rPr lang="en-US" sz="1800" b="1" dirty="0">
                <a:solidFill>
                  <a:schemeClr val="bg1"/>
                </a:solidFill>
                <a:latin typeface="Poppins ExtraBold"/>
              </a:rPr>
              <a:t>Access Control Lists (ACLs)</a:t>
            </a:r>
            <a:r>
              <a:rPr lang="en-US" sz="1800" dirty="0">
                <a:solidFill>
                  <a:schemeClr val="bg1"/>
                </a:solidFill>
                <a:latin typeface="Poppins ExtraBold"/>
              </a:rPr>
              <a:t>:-</a:t>
            </a:r>
          </a:p>
          <a:p>
            <a:r>
              <a:rPr lang="en-US" sz="1800" dirty="0">
                <a:solidFill>
                  <a:schemeClr val="tx1"/>
                </a:solidFill>
                <a:latin typeface="Poppins ExtraBold"/>
              </a:rPr>
              <a:t>Applied to control traffic flow.</a:t>
            </a:r>
          </a:p>
          <a:p>
            <a:endParaRPr lang="en-US" sz="1800" dirty="0">
              <a:solidFill>
                <a:schemeClr val="tx1"/>
              </a:solidFill>
              <a:latin typeface="Poppins ExtraBold"/>
            </a:endParaRPr>
          </a:p>
          <a:p>
            <a:r>
              <a:rPr lang="en-US" sz="1800" b="1" dirty="0">
                <a:solidFill>
                  <a:schemeClr val="bg1"/>
                </a:solidFill>
                <a:latin typeface="Poppins ExtraBold"/>
              </a:rPr>
              <a:t>Inbound and Outbound Filters</a:t>
            </a:r>
            <a:r>
              <a:rPr lang="en-US" sz="1800" dirty="0">
                <a:solidFill>
                  <a:schemeClr val="bg1"/>
                </a:solidFill>
                <a:latin typeface="Poppins ExtraBold"/>
              </a:rPr>
              <a:t>:-</a:t>
            </a:r>
          </a:p>
          <a:p>
            <a:r>
              <a:rPr lang="en-US" sz="1800" dirty="0">
                <a:solidFill>
                  <a:schemeClr val="tx1"/>
                </a:solidFill>
                <a:latin typeface="Poppins ExtraBold"/>
              </a:rPr>
              <a:t>Define which traffic is allowed or </a:t>
            </a:r>
          </a:p>
          <a:p>
            <a:r>
              <a:rPr lang="en-US" sz="1800" dirty="0">
                <a:solidFill>
                  <a:schemeClr val="tx1"/>
                </a:solidFill>
                <a:latin typeface="Poppins ExtraBold"/>
              </a:rPr>
              <a:t>denied based on IP addresses,</a:t>
            </a:r>
          </a:p>
          <a:p>
            <a:r>
              <a:rPr lang="en-US" sz="1800" dirty="0">
                <a:solidFill>
                  <a:schemeClr val="tx1"/>
                </a:solidFill>
                <a:latin typeface="Poppins ExtraBold"/>
              </a:rPr>
              <a:t>protocols, and ports.</a:t>
            </a:r>
          </a:p>
          <a:p>
            <a:endParaRPr lang="en-US" sz="1800" dirty="0">
              <a:solidFill>
                <a:schemeClr val="tx1"/>
              </a:solidFill>
              <a:latin typeface="Poppins ExtraBold"/>
            </a:endParaRPr>
          </a:p>
          <a:p>
            <a:endParaRPr lang="en-US" sz="1800" b="1" dirty="0">
              <a:solidFill>
                <a:schemeClr val="tx1"/>
              </a:solidFill>
            </a:endParaRPr>
          </a:p>
        </p:txBody>
      </p:sp>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673600" y="1495082"/>
            <a:ext cx="4438650" cy="3114675"/>
          </a:xfrm>
          <a:prstGeom prst="rect">
            <a:avLst/>
          </a:prstGeom>
          <a:ln>
            <a:noFill/>
          </a:ln>
          <a:effectLst>
            <a:softEdge rad="112500"/>
          </a:effectLst>
        </p:spPr>
      </p:pic>
    </p:spTree>
    <p:extLst>
      <p:ext uri="{BB962C8B-B14F-4D97-AF65-F5344CB8AC3E}">
        <p14:creationId xmlns:p14="http://schemas.microsoft.com/office/powerpoint/2010/main" val="25779685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7082602-E1DB-A481-3296-B2A83A753EF5}"/>
              </a:ext>
            </a:extLst>
          </p:cNvPr>
          <p:cNvSpPr>
            <a:spLocks noGrp="1"/>
          </p:cNvSpPr>
          <p:nvPr>
            <p:ph type="title"/>
          </p:nvPr>
        </p:nvSpPr>
        <p:spPr>
          <a:xfrm>
            <a:off x="-1593851" y="6350"/>
            <a:ext cx="8655051" cy="673100"/>
          </a:xfrm>
        </p:spPr>
        <p:txBody>
          <a:bodyPr/>
          <a:lstStyle/>
          <a:p>
            <a:r>
              <a:rPr lang="en-US" sz="2000" dirty="0"/>
              <a:t>Security Features Implemented in the Project</a:t>
            </a:r>
          </a:p>
        </p:txBody>
      </p:sp>
      <p:sp>
        <p:nvSpPr>
          <p:cNvPr id="7" name="TextBox 6">
            <a:extLst>
              <a:ext uri="{FF2B5EF4-FFF2-40B4-BE49-F238E27FC236}">
                <a16:creationId xmlns:a16="http://schemas.microsoft.com/office/drawing/2014/main" id="{C2F98500-0C81-7BE5-6D45-2C8B3AE7F58B}"/>
              </a:ext>
            </a:extLst>
          </p:cNvPr>
          <p:cNvSpPr txBox="1"/>
          <p:nvPr/>
        </p:nvSpPr>
        <p:spPr>
          <a:xfrm>
            <a:off x="218121" y="548935"/>
            <a:ext cx="5992179" cy="4370427"/>
          </a:xfrm>
          <a:prstGeom prst="rect">
            <a:avLst/>
          </a:prstGeom>
          <a:noFill/>
        </p:spPr>
        <p:txBody>
          <a:bodyPr wrap="square">
            <a:spAutoFit/>
          </a:bodyPr>
          <a:lstStyle/>
          <a:p>
            <a:r>
              <a:rPr lang="en-US" sz="1600" b="1" dirty="0">
                <a:solidFill>
                  <a:schemeClr val="bg1"/>
                </a:solidFill>
                <a:latin typeface="Poppins ExtraBold"/>
              </a:rPr>
              <a:t>Firewall Zones</a:t>
            </a:r>
            <a:r>
              <a:rPr lang="en-US" sz="1600" dirty="0">
                <a:solidFill>
                  <a:schemeClr val="bg1"/>
                </a:solidFill>
                <a:latin typeface="Poppins ExtraBold"/>
              </a:rPr>
              <a:t>:-</a:t>
            </a:r>
          </a:p>
          <a:p>
            <a:endParaRPr lang="en-US" sz="1800" dirty="0">
              <a:solidFill>
                <a:schemeClr val="bg1"/>
              </a:solidFill>
              <a:latin typeface="Poppins ExtraBold"/>
            </a:endParaRPr>
          </a:p>
          <a:p>
            <a:r>
              <a:rPr lang="en-US" sz="1600" b="1" dirty="0">
                <a:solidFill>
                  <a:schemeClr val="bg1"/>
                </a:solidFill>
                <a:latin typeface="Poppins ExtraBold"/>
              </a:rPr>
              <a:t>  Inside Zone</a:t>
            </a:r>
            <a:r>
              <a:rPr lang="en-US" sz="1600" dirty="0">
                <a:solidFill>
                  <a:schemeClr val="bg1"/>
                </a:solidFill>
                <a:latin typeface="Poppins ExtraBold"/>
              </a:rPr>
              <a:t>:- </a:t>
            </a:r>
            <a:r>
              <a:rPr lang="en-US" sz="1600" dirty="0">
                <a:solidFill>
                  <a:schemeClr val="tx1"/>
                </a:solidFill>
                <a:latin typeface="Poppins ExtraBold"/>
              </a:rPr>
              <a:t>Trusted internal network.</a:t>
            </a:r>
            <a:endParaRPr lang="ar-EG" sz="1600" dirty="0">
              <a:solidFill>
                <a:schemeClr val="tx1"/>
              </a:solidFill>
              <a:latin typeface="Poppins ExtraBold"/>
            </a:endParaRPr>
          </a:p>
          <a:p>
            <a:r>
              <a:rPr lang="en-US" sz="1600" b="1" dirty="0">
                <a:solidFill>
                  <a:schemeClr val="bg1"/>
                </a:solidFill>
                <a:latin typeface="Poppins ExtraBold"/>
              </a:rPr>
              <a:t>  Outside Zone</a:t>
            </a:r>
            <a:r>
              <a:rPr lang="en-US" sz="1600" dirty="0">
                <a:solidFill>
                  <a:schemeClr val="bg1"/>
                </a:solidFill>
                <a:latin typeface="Poppins ExtraBold"/>
              </a:rPr>
              <a:t>:- </a:t>
            </a:r>
            <a:r>
              <a:rPr lang="en-US" sz="1600" dirty="0">
                <a:solidFill>
                  <a:schemeClr val="tx1"/>
                </a:solidFill>
                <a:latin typeface="Poppins ExtraBold"/>
              </a:rPr>
              <a:t>Untrusted external network (Internet).</a:t>
            </a:r>
          </a:p>
          <a:p>
            <a:endParaRPr lang="en-US" sz="1600" dirty="0">
              <a:solidFill>
                <a:schemeClr val="tx1"/>
              </a:solidFill>
              <a:latin typeface="Poppins ExtraBold"/>
            </a:endParaRPr>
          </a:p>
          <a:p>
            <a:pPr lvl="3"/>
            <a:r>
              <a:rPr lang="en-US" sz="1600" b="1" dirty="0">
                <a:solidFill>
                  <a:schemeClr val="bg1"/>
                </a:solidFill>
                <a:latin typeface="Poppins ExtraBold"/>
              </a:rPr>
              <a:t>  DMZ (Demilitarized Zone)</a:t>
            </a:r>
            <a:r>
              <a:rPr lang="en-US" sz="1600" dirty="0">
                <a:solidFill>
                  <a:schemeClr val="bg1"/>
                </a:solidFill>
                <a:latin typeface="Poppins ExtraBold"/>
              </a:rPr>
              <a:t>:- </a:t>
            </a:r>
          </a:p>
          <a:p>
            <a:pPr lvl="3"/>
            <a:r>
              <a:rPr lang="en-US" sz="1600" dirty="0">
                <a:solidFill>
                  <a:schemeClr val="bg1"/>
                </a:solidFill>
                <a:latin typeface="Poppins ExtraBold"/>
              </a:rPr>
              <a:t>  </a:t>
            </a:r>
            <a:r>
              <a:rPr lang="en-US" sz="1600" dirty="0">
                <a:solidFill>
                  <a:schemeClr val="tx1"/>
                </a:solidFill>
                <a:latin typeface="Poppins ExtraBold"/>
              </a:rPr>
              <a:t>A neutral zone to host public-facing servers while protecting   	  	internal assets.</a:t>
            </a:r>
          </a:p>
          <a:p>
            <a:r>
              <a:rPr lang="en-US" sz="1600" b="1" dirty="0">
                <a:solidFill>
                  <a:schemeClr val="bg1"/>
                </a:solidFill>
                <a:latin typeface="Poppins ExtraBold"/>
              </a:rPr>
              <a:t>  </a:t>
            </a:r>
            <a:endParaRPr lang="en-US" sz="1800" dirty="0">
              <a:solidFill>
                <a:schemeClr val="tx1"/>
              </a:solidFill>
              <a:latin typeface="Poppins ExtraBold"/>
            </a:endParaRPr>
          </a:p>
          <a:p>
            <a:r>
              <a:rPr lang="en-US" sz="1600" b="1" dirty="0">
                <a:solidFill>
                  <a:schemeClr val="bg1"/>
                </a:solidFill>
                <a:latin typeface="Poppins ExtraBold"/>
              </a:rPr>
              <a:t>Access Control and Security Policies</a:t>
            </a:r>
            <a:r>
              <a:rPr lang="en-US" sz="1600" dirty="0">
                <a:solidFill>
                  <a:schemeClr val="bg1"/>
                </a:solidFill>
                <a:latin typeface="Poppins ExtraBold"/>
              </a:rPr>
              <a:t>:-</a:t>
            </a:r>
          </a:p>
          <a:p>
            <a:pPr algn="ctr"/>
            <a:r>
              <a:rPr lang="en-US" sz="1600" dirty="0">
                <a:solidFill>
                  <a:schemeClr val="tx1"/>
                </a:solidFill>
                <a:latin typeface="Poppins ExtraBold"/>
              </a:rPr>
              <a:t>ACLs to restrict access based on IP, port numbers, and services.</a:t>
            </a:r>
          </a:p>
          <a:p>
            <a:endParaRPr lang="en-US" sz="1600" dirty="0">
              <a:solidFill>
                <a:schemeClr val="tx1"/>
              </a:solidFill>
              <a:latin typeface="Poppins ExtraBold"/>
            </a:endParaRPr>
          </a:p>
          <a:p>
            <a:r>
              <a:rPr lang="en-US" sz="1600" b="1" dirty="0" err="1">
                <a:solidFill>
                  <a:schemeClr val="bg1"/>
                </a:solidFill>
                <a:latin typeface="Poppins ExtraBold"/>
              </a:rPr>
              <a:t>Stateful</a:t>
            </a:r>
            <a:r>
              <a:rPr lang="en-US" sz="1600" b="1" dirty="0">
                <a:solidFill>
                  <a:schemeClr val="bg1"/>
                </a:solidFill>
                <a:latin typeface="Poppins ExtraBold"/>
              </a:rPr>
              <a:t> Packet Inspection</a:t>
            </a:r>
            <a:r>
              <a:rPr lang="en-US" sz="1600" dirty="0">
                <a:solidFill>
                  <a:schemeClr val="bg1"/>
                </a:solidFill>
                <a:latin typeface="Poppins ExtraBold"/>
              </a:rPr>
              <a:t>:-</a:t>
            </a:r>
          </a:p>
          <a:p>
            <a:pPr algn="ctr"/>
            <a:r>
              <a:rPr lang="en-US" sz="1600" dirty="0">
                <a:solidFill>
                  <a:schemeClr val="tx1"/>
                </a:solidFill>
                <a:latin typeface="Poppins ExtraBold"/>
              </a:rPr>
              <a:t>Ensures only valid connections pass through the firewall.</a:t>
            </a:r>
          </a:p>
          <a:p>
            <a:endParaRPr lang="en-US" sz="1800" dirty="0">
              <a:solidFill>
                <a:schemeClr val="tx1"/>
              </a:solidFill>
              <a:latin typeface="Poppins ExtraBold"/>
            </a:endParaRPr>
          </a:p>
          <a:p>
            <a:r>
              <a:rPr lang="en-US" sz="1800" b="1" dirty="0">
                <a:solidFill>
                  <a:schemeClr val="tx1"/>
                </a:solidFill>
              </a:rPr>
              <a:t>  </a:t>
            </a:r>
          </a:p>
        </p:txBody>
      </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027044" y="120650"/>
            <a:ext cx="3078856" cy="4908550"/>
          </a:xfrm>
          <a:prstGeom prst="rect">
            <a:avLst/>
          </a:prstGeom>
        </p:spPr>
      </p:pic>
    </p:spTree>
    <p:extLst>
      <p:ext uri="{BB962C8B-B14F-4D97-AF65-F5344CB8AC3E}">
        <p14:creationId xmlns:p14="http://schemas.microsoft.com/office/powerpoint/2010/main" val="406026305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C1417-B85B-885E-3189-13EE89D9AA64}"/>
              </a:ext>
            </a:extLst>
          </p:cNvPr>
          <p:cNvSpPr>
            <a:spLocks noGrp="1"/>
          </p:cNvSpPr>
          <p:nvPr>
            <p:ph type="title"/>
          </p:nvPr>
        </p:nvSpPr>
        <p:spPr>
          <a:xfrm>
            <a:off x="106680" y="163104"/>
            <a:ext cx="6316980" cy="911400"/>
          </a:xfrm>
        </p:spPr>
        <p:txBody>
          <a:bodyPr/>
          <a:lstStyle/>
          <a:p>
            <a:r>
              <a:rPr lang="en-US" sz="2800" dirty="0"/>
              <a:t>Network Security &amp; Future Expansion</a:t>
            </a:r>
          </a:p>
        </p:txBody>
      </p:sp>
      <p:sp>
        <p:nvSpPr>
          <p:cNvPr id="3" name="Subtitle 2">
            <a:extLst>
              <a:ext uri="{FF2B5EF4-FFF2-40B4-BE49-F238E27FC236}">
                <a16:creationId xmlns:a16="http://schemas.microsoft.com/office/drawing/2014/main" id="{FA549CDB-9164-A04A-CECF-2E262F5D64B7}"/>
              </a:ext>
            </a:extLst>
          </p:cNvPr>
          <p:cNvSpPr>
            <a:spLocks noGrp="1"/>
          </p:cNvSpPr>
          <p:nvPr>
            <p:ph type="subTitle" idx="1"/>
          </p:nvPr>
        </p:nvSpPr>
        <p:spPr>
          <a:xfrm>
            <a:off x="172048" y="1070694"/>
            <a:ext cx="5880772" cy="2956476"/>
          </a:xfrm>
        </p:spPr>
        <p:txBody>
          <a:bodyPr/>
          <a:lstStyle/>
          <a:p>
            <a:pPr marL="285750" indent="-285750">
              <a:buClr>
                <a:schemeClr val="lt1"/>
              </a:buClr>
              <a:buSzPts val="3000"/>
              <a:buFontTx/>
              <a:buChar char="-"/>
            </a:pPr>
            <a:r>
              <a:rPr lang="en-US" dirty="0">
                <a:solidFill>
                  <a:schemeClr val="bg1"/>
                </a:solidFill>
                <a:latin typeface="Poppins Black"/>
                <a:cs typeface="Poppins Black"/>
              </a:rPr>
              <a:t>Security Features:-</a:t>
            </a:r>
          </a:p>
          <a:p>
            <a:pPr marL="285750" indent="-285750">
              <a:buClr>
                <a:schemeClr val="lt1"/>
              </a:buClr>
              <a:buSzPts val="3000"/>
              <a:buFontTx/>
              <a:buChar char="-"/>
            </a:pPr>
            <a:endParaRPr lang="en-US" dirty="0">
              <a:solidFill>
                <a:schemeClr val="bg1"/>
              </a:solidFill>
              <a:latin typeface="Poppins Black"/>
              <a:cs typeface="Poppins Black"/>
            </a:endParaRPr>
          </a:p>
          <a:p>
            <a:r>
              <a:rPr lang="en-US" dirty="0"/>
              <a:t>  - ACLs, RADIUS authentication for secure device access, VLAN segmentation.</a:t>
            </a:r>
          </a:p>
          <a:p>
            <a:r>
              <a:rPr lang="en-US" dirty="0"/>
              <a:t>  - DHCP, DNS, and RADIUS servers ensure efficient and secure network operations.</a:t>
            </a:r>
          </a:p>
          <a:p>
            <a:endParaRPr lang="en-US" dirty="0"/>
          </a:p>
          <a:p>
            <a:pPr marL="285750" indent="-285750">
              <a:buClr>
                <a:schemeClr val="lt1"/>
              </a:buClr>
              <a:buSzPts val="3000"/>
              <a:buFontTx/>
              <a:buChar char="-"/>
            </a:pPr>
            <a:r>
              <a:rPr lang="en-US" dirty="0">
                <a:solidFill>
                  <a:schemeClr val="bg1"/>
                </a:solidFill>
                <a:latin typeface="Poppins Black"/>
                <a:cs typeface="Poppins Black"/>
              </a:rPr>
              <a:t>Future Expansion:-</a:t>
            </a:r>
          </a:p>
          <a:p>
            <a:pPr marL="285750" indent="-285750">
              <a:buClr>
                <a:schemeClr val="lt1"/>
              </a:buClr>
              <a:buSzPts val="3000"/>
              <a:buFontTx/>
              <a:buChar char="-"/>
            </a:pPr>
            <a:endParaRPr lang="en-US" dirty="0">
              <a:solidFill>
                <a:schemeClr val="bg1"/>
              </a:solidFill>
              <a:latin typeface="Poppins Black"/>
              <a:cs typeface="Poppins Black"/>
            </a:endParaRPr>
          </a:p>
          <a:p>
            <a:r>
              <a:rPr lang="en-US" dirty="0"/>
              <a:t>  - Scalable to add more departments or devices.</a:t>
            </a:r>
          </a:p>
          <a:p>
            <a:r>
              <a:rPr lang="en-US" dirty="0"/>
              <a:t>  - Plan to enhance network capacity, including additional server room resources.</a:t>
            </a:r>
          </a:p>
          <a:p>
            <a:endParaRPr lang="en-US" dirty="0"/>
          </a:p>
        </p:txBody>
      </p:sp>
    </p:spTree>
    <p:extLst>
      <p:ext uri="{BB962C8B-B14F-4D97-AF65-F5344CB8AC3E}">
        <p14:creationId xmlns:p14="http://schemas.microsoft.com/office/powerpoint/2010/main" val="3059943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fade">
                                      <p:cBhvr>
                                        <p:cTn id="33" dur="500"/>
                                        <p:tgtEl>
                                          <p:spTgt spid="3">
                                            <p:txEl>
                                              <p:pRg st="7" end="7"/>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8" end="8"/>
                                            </p:txEl>
                                          </p:spTgt>
                                        </p:tgtEl>
                                        <p:attrNameLst>
                                          <p:attrName>style.visibility</p:attrName>
                                        </p:attrNameLst>
                                      </p:cBhvr>
                                      <p:to>
                                        <p:strVal val="visible"/>
                                      </p:to>
                                    </p:set>
                                    <p:animEffect transition="in" filter="fade">
                                      <p:cBhvr>
                                        <p:cTn id="38"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grpSp>
        <p:nvGrpSpPr>
          <p:cNvPr id="344" name="Google Shape;344;p39"/>
          <p:cNvGrpSpPr/>
          <p:nvPr/>
        </p:nvGrpSpPr>
        <p:grpSpPr>
          <a:xfrm>
            <a:off x="6157226" y="3116149"/>
            <a:ext cx="2503568" cy="1598726"/>
            <a:chOff x="3995350" y="494475"/>
            <a:chExt cx="1605675" cy="1025350"/>
          </a:xfrm>
        </p:grpSpPr>
        <p:sp>
          <p:nvSpPr>
            <p:cNvPr id="345" name="Google Shape;345;p39"/>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9"/>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 name="Google Shape;358;p39"/>
          <p:cNvSpPr txBox="1">
            <a:spLocks noGrp="1"/>
          </p:cNvSpPr>
          <p:nvPr>
            <p:ph type="body" idx="1"/>
          </p:nvPr>
        </p:nvSpPr>
        <p:spPr>
          <a:xfrm>
            <a:off x="719921" y="1214505"/>
            <a:ext cx="7857455" cy="2557474"/>
          </a:xfrm>
          <a:prstGeom prst="rect">
            <a:avLst/>
          </a:prstGeom>
        </p:spPr>
        <p:txBody>
          <a:bodyPr spcFirstLastPara="1" wrap="square" lIns="91425" tIns="91425" rIns="91425" bIns="91425" anchor="t" anchorCtr="0">
            <a:noAutofit/>
          </a:bodyPr>
          <a:lstStyle/>
          <a:p>
            <a:pPr marL="0" lvl="0" indent="0">
              <a:lnSpc>
                <a:spcPct val="150000"/>
              </a:lnSpc>
              <a:buNone/>
            </a:pPr>
            <a:r>
              <a:rPr lang="en-US" dirty="0"/>
              <a:t>In a rapidly growing organization, expansion often brings new challenges. One such challenge is designing a robust and scalable network for a new building housing number of employees. With multiple departments spread across three floors, a seamless and secure network infrastructure is essential to support daily operations. This project focuses on implementing a future-proof network solution using a hierarchical model, ensuring redundancy, security, and scalability. Leveraging technologies like VLANs, OSPF, and DHCP, the design aims to meet current needs while allowing for future growth.</a:t>
            </a:r>
            <a:endParaRPr dirty="0"/>
          </a:p>
        </p:txBody>
      </p:sp>
      <p:sp>
        <p:nvSpPr>
          <p:cNvPr id="359" name="Google Shape;359;p39"/>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pic>
        <p:nvPicPr>
          <p:cNvPr id="18" name="Picture 17"/>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141494" y="-21291"/>
            <a:ext cx="1002506" cy="998504"/>
          </a:xfrm>
          <a:prstGeom prst="rect">
            <a:avLst/>
          </a:prstGeom>
        </p:spPr>
      </p:pic>
    </p:spTree>
    <p:extLst>
      <p:ext uri="{BB962C8B-B14F-4D97-AF65-F5344CB8AC3E}">
        <p14:creationId xmlns:p14="http://schemas.microsoft.com/office/powerpoint/2010/main" val="652673671"/>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grpSp>
        <p:nvGrpSpPr>
          <p:cNvPr id="344" name="Google Shape;344;p39"/>
          <p:cNvGrpSpPr/>
          <p:nvPr/>
        </p:nvGrpSpPr>
        <p:grpSpPr>
          <a:xfrm>
            <a:off x="6157226" y="3116149"/>
            <a:ext cx="2503568" cy="1598726"/>
            <a:chOff x="3995350" y="494475"/>
            <a:chExt cx="1605675" cy="1025350"/>
          </a:xfrm>
        </p:grpSpPr>
        <p:sp>
          <p:nvSpPr>
            <p:cNvPr id="345" name="Google Shape;345;p39"/>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9"/>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 name="Google Shape;358;p39"/>
          <p:cNvSpPr txBox="1">
            <a:spLocks noGrp="1"/>
          </p:cNvSpPr>
          <p:nvPr>
            <p:ph type="body" idx="1"/>
          </p:nvPr>
        </p:nvSpPr>
        <p:spPr>
          <a:xfrm>
            <a:off x="719921" y="1265305"/>
            <a:ext cx="7857455" cy="2557474"/>
          </a:xfrm>
          <a:prstGeom prst="rect">
            <a:avLst/>
          </a:prstGeom>
        </p:spPr>
        <p:txBody>
          <a:bodyPr spcFirstLastPara="1" wrap="square" lIns="91425" tIns="91425" rIns="91425" bIns="91425" anchor="t" anchorCtr="0">
            <a:noAutofit/>
          </a:bodyPr>
          <a:lstStyle/>
          <a:p>
            <a:pPr marL="0" lvl="0" indent="0">
              <a:lnSpc>
                <a:spcPct val="150000"/>
              </a:lnSpc>
              <a:buNone/>
            </a:pPr>
            <a:r>
              <a:rPr lang="en-US" dirty="0"/>
              <a:t>In conclusion, this project delivers a robust, scalable, and secure network solution tailored to the organization’s needs. The design ensures redundancy, efficient data flow, and secure communication between departments. By leveraging advanced technologies like OSPF, VLANs, and DHCP, the network is prepared for both current demands and future growth. This solution will enable seamless operations and support the company’s ongoing expansion.</a:t>
            </a:r>
            <a:endParaRPr dirty="0"/>
          </a:p>
        </p:txBody>
      </p:sp>
      <p:sp>
        <p:nvSpPr>
          <p:cNvPr id="359" name="Google Shape;359;p39"/>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Tree>
    <p:extLst>
      <p:ext uri="{BB962C8B-B14F-4D97-AF65-F5344CB8AC3E}">
        <p14:creationId xmlns:p14="http://schemas.microsoft.com/office/powerpoint/2010/main" val="3755824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C1417-B85B-885E-3189-13EE89D9AA64}"/>
              </a:ext>
            </a:extLst>
          </p:cNvPr>
          <p:cNvSpPr>
            <a:spLocks noGrp="1"/>
          </p:cNvSpPr>
          <p:nvPr>
            <p:ph type="title"/>
          </p:nvPr>
        </p:nvSpPr>
        <p:spPr>
          <a:xfrm>
            <a:off x="807720" y="152400"/>
            <a:ext cx="7176832" cy="4572000"/>
          </a:xfrm>
        </p:spPr>
        <p:txBody>
          <a:bodyPr/>
          <a:lstStyle/>
          <a:p>
            <a:pPr algn="ctr"/>
            <a:r>
              <a:rPr lang="en-US" sz="4000" dirty="0">
                <a:solidFill>
                  <a:schemeClr val="bg1"/>
                </a:solidFill>
              </a:rPr>
              <a:t>Thanks</a:t>
            </a:r>
            <a:br>
              <a:rPr lang="en-US" sz="4000" dirty="0">
                <a:solidFill>
                  <a:schemeClr val="bg1"/>
                </a:solidFill>
              </a:rPr>
            </a:br>
            <a:br>
              <a:rPr lang="en-US" sz="4000" dirty="0">
                <a:solidFill>
                  <a:schemeClr val="bg1"/>
                </a:solidFill>
              </a:rPr>
            </a:br>
            <a:br>
              <a:rPr lang="en-US" sz="4000" dirty="0">
                <a:solidFill>
                  <a:schemeClr val="bg1"/>
                </a:solidFill>
              </a:rPr>
            </a:br>
            <a:br>
              <a:rPr lang="en-US" sz="4000" dirty="0">
                <a:solidFill>
                  <a:schemeClr val="bg1"/>
                </a:solidFill>
              </a:rPr>
            </a:br>
            <a:br>
              <a:rPr lang="en-US" sz="3600" dirty="0"/>
            </a:br>
            <a:r>
              <a:rPr lang="en-US" sz="3600" dirty="0">
                <a:solidFill>
                  <a:schemeClr val="bg1"/>
                </a:solidFill>
              </a:rPr>
              <a:t>Supervised By:-</a:t>
            </a:r>
            <a:br>
              <a:rPr lang="en-US" sz="3600" dirty="0">
                <a:solidFill>
                  <a:schemeClr val="tx1"/>
                </a:solidFill>
              </a:rPr>
            </a:br>
            <a:r>
              <a:rPr lang="en-US" sz="3200" dirty="0">
                <a:solidFill>
                  <a:schemeClr val="tx1"/>
                </a:solidFill>
              </a:rPr>
              <a:t>ENG. Hossam Eltahan</a:t>
            </a:r>
            <a:endParaRPr lang="en-US" sz="3600" dirty="0">
              <a:solidFill>
                <a:schemeClr val="tx1"/>
              </a:solidFill>
            </a:endParaRPr>
          </a:p>
        </p:txBody>
      </p:sp>
      <p:sp>
        <p:nvSpPr>
          <p:cNvPr id="5" name="Google Shape;338;p38"/>
          <p:cNvSpPr txBox="1"/>
          <p:nvPr/>
        </p:nvSpPr>
        <p:spPr>
          <a:xfrm>
            <a:off x="117572" y="4476300"/>
            <a:ext cx="2698750" cy="49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dirty="0">
              <a:solidFill>
                <a:schemeClr val="dk1"/>
              </a:solidFill>
              <a:latin typeface="Poppins"/>
              <a:ea typeface="Poppins"/>
              <a:cs typeface="Poppins"/>
              <a:sym typeface="Poppins"/>
            </a:endParaRPr>
          </a:p>
        </p:txBody>
      </p:sp>
      <p:sp>
        <p:nvSpPr>
          <p:cNvPr id="6" name="Google Shape;338;p38"/>
          <p:cNvSpPr txBox="1"/>
          <p:nvPr/>
        </p:nvSpPr>
        <p:spPr>
          <a:xfrm>
            <a:off x="5721350" y="4476300"/>
            <a:ext cx="3410488" cy="49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b="1" dirty="0">
              <a:solidFill>
                <a:schemeClr val="dk1"/>
              </a:solidFill>
              <a:latin typeface="Poppins"/>
              <a:ea typeface="Poppins"/>
              <a:cs typeface="Poppins"/>
              <a:sym typeface="Poppins"/>
            </a:endParaRPr>
          </a:p>
        </p:txBody>
      </p:sp>
      <p:sp>
        <p:nvSpPr>
          <p:cNvPr id="3" name="Freeform 2">
            <a:extLst>
              <a:ext uri="{FF2B5EF4-FFF2-40B4-BE49-F238E27FC236}">
                <a16:creationId xmlns:a16="http://schemas.microsoft.com/office/drawing/2014/main" id="{D863B161-E542-8302-A74F-280B99D70A35}"/>
              </a:ext>
            </a:extLst>
          </p:cNvPr>
          <p:cNvSpPr/>
          <p:nvPr/>
        </p:nvSpPr>
        <p:spPr>
          <a:xfrm>
            <a:off x="3730405" y="1143354"/>
            <a:ext cx="1816955" cy="1794156"/>
          </a:xfrm>
          <a:custGeom>
            <a:avLst/>
            <a:gdLst/>
            <a:ahLst/>
            <a:cxnLst/>
            <a:rect l="l" t="t" r="r" b="b"/>
            <a:pathLst>
              <a:path w="3626167" h="4114800">
                <a:moveTo>
                  <a:pt x="0" y="0"/>
                </a:moveTo>
                <a:lnTo>
                  <a:pt x="3626168" y="0"/>
                </a:lnTo>
                <a:lnTo>
                  <a:pt x="362616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extLst>
      <p:ext uri="{BB962C8B-B14F-4D97-AF65-F5344CB8AC3E}">
        <p14:creationId xmlns:p14="http://schemas.microsoft.com/office/powerpoint/2010/main" val="79155831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nodePh="1">
                                  <p:stCondLst>
                                    <p:cond delay="0"/>
                                  </p:stCondLst>
                                  <p:endCondLst>
                                    <p:cond evt="begin" delay="0">
                                      <p:tn val="11"/>
                                    </p:cond>
                                  </p:end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nodePh="1">
                                  <p:stCondLst>
                                    <p:cond delay="0"/>
                                  </p:stCondLst>
                                  <p:endCondLst>
                                    <p:cond evt="begin" delay="0">
                                      <p:tn val="16"/>
                                    </p:cond>
                                  </p:end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2"/>
          <p:cNvSpPr txBox="1">
            <a:spLocks noGrp="1"/>
          </p:cNvSpPr>
          <p:nvPr>
            <p:ph type="title"/>
          </p:nvPr>
        </p:nvSpPr>
        <p:spPr>
          <a:xfrm>
            <a:off x="533400" y="590550"/>
            <a:ext cx="6523900" cy="9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Description</a:t>
            </a:r>
            <a:endParaRPr dirty="0"/>
          </a:p>
        </p:txBody>
      </p:sp>
      <p:sp>
        <p:nvSpPr>
          <p:cNvPr id="400" name="Google Shape;400;p42"/>
          <p:cNvSpPr txBox="1">
            <a:spLocks noGrp="1"/>
          </p:cNvSpPr>
          <p:nvPr>
            <p:ph type="subTitle" idx="1"/>
          </p:nvPr>
        </p:nvSpPr>
        <p:spPr>
          <a:xfrm>
            <a:off x="518647" y="1504950"/>
            <a:ext cx="8124100" cy="2635650"/>
          </a:xfrm>
          <a:prstGeom prst="rect">
            <a:avLst/>
          </a:prstGeom>
        </p:spPr>
        <p:txBody>
          <a:bodyPr spcFirstLastPara="1" wrap="square" lIns="91425" tIns="91425" rIns="91425" bIns="91425" anchor="t" anchorCtr="0">
            <a:noAutofit/>
          </a:bodyPr>
          <a:lstStyle/>
          <a:p>
            <a:pPr marL="0" lvl="0" indent="0">
              <a:lnSpc>
                <a:spcPct val="150000"/>
              </a:lnSpc>
            </a:pPr>
            <a:r>
              <a:rPr lang="en-US" sz="1400" dirty="0"/>
              <a:t>This project involves designing and implementing a network for a new building housing 600 staff across six departments. Using a hierarchical model with redundancy at each layer, the network will ensure reliability and security. Key features include VLAN configuration, </a:t>
            </a:r>
            <a:r>
              <a:rPr lang="en-US" sz="1400" dirty="0" err="1"/>
              <a:t>subnetting</a:t>
            </a:r>
            <a:r>
              <a:rPr lang="en-US" sz="1400" dirty="0"/>
              <a:t>, OSPF routing, and dynamic IP addressing via DHCP. Wireless connectivity will be provided for all departments, with port security in place for sensitive areas. The network will also connect to two ISPs for high availability.</a:t>
            </a:r>
            <a:endParaRPr sz="1400" dirty="0"/>
          </a:p>
        </p:txBody>
      </p:sp>
    </p:spTree>
    <p:extLst>
      <p:ext uri="{BB962C8B-B14F-4D97-AF65-F5344CB8AC3E}">
        <p14:creationId xmlns:p14="http://schemas.microsoft.com/office/powerpoint/2010/main" val="804885748"/>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grpSp>
        <p:nvGrpSpPr>
          <p:cNvPr id="344" name="Google Shape;344;p39"/>
          <p:cNvGrpSpPr/>
          <p:nvPr/>
        </p:nvGrpSpPr>
        <p:grpSpPr>
          <a:xfrm>
            <a:off x="6157226" y="3116149"/>
            <a:ext cx="2503568" cy="1598726"/>
            <a:chOff x="3995350" y="494475"/>
            <a:chExt cx="1605675" cy="1025350"/>
          </a:xfrm>
        </p:grpSpPr>
        <p:sp>
          <p:nvSpPr>
            <p:cNvPr id="345" name="Google Shape;345;p39"/>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9"/>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1373" y="605992"/>
            <a:ext cx="8112734" cy="4338010"/>
          </a:xfrm>
          <a:prstGeom prst="rect">
            <a:avLst/>
          </a:prstGeom>
          <a:ln>
            <a:noFill/>
          </a:ln>
          <a:effectLst>
            <a:softEdge rad="112500"/>
          </a:effectLst>
        </p:spPr>
      </p:pic>
      <p:sp>
        <p:nvSpPr>
          <p:cNvPr id="5" name="Rectangle 4"/>
          <p:cNvSpPr/>
          <p:nvPr/>
        </p:nvSpPr>
        <p:spPr>
          <a:xfrm>
            <a:off x="1728717" y="70072"/>
            <a:ext cx="5753100" cy="523220"/>
          </a:xfrm>
          <a:prstGeom prst="rect">
            <a:avLst/>
          </a:prstGeom>
        </p:spPr>
        <p:txBody>
          <a:bodyPr wrap="square">
            <a:spAutoFit/>
          </a:bodyPr>
          <a:lstStyle/>
          <a:p>
            <a:pPr algn="ctr"/>
            <a:r>
              <a:rPr lang="en" sz="2800" dirty="0">
                <a:solidFill>
                  <a:schemeClr val="lt1"/>
                </a:solidFill>
              </a:rPr>
              <a:t>Network Toplogy</a:t>
            </a:r>
            <a:endParaRPr lang="en-US" sz="2800" dirty="0"/>
          </a:p>
        </p:txBody>
      </p:sp>
    </p:spTree>
    <p:extLst>
      <p:ext uri="{BB962C8B-B14F-4D97-AF65-F5344CB8AC3E}">
        <p14:creationId xmlns:p14="http://schemas.microsoft.com/office/powerpoint/2010/main" val="343001862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 0">
            <a:extLst>
              <a:ext uri="{FF2B5EF4-FFF2-40B4-BE49-F238E27FC236}">
                <a16:creationId xmlns:a16="http://schemas.microsoft.com/office/drawing/2014/main" id="{FA8DF5DB-EFE7-9C20-1A90-6F6F27BB0B23}"/>
              </a:ext>
            </a:extLst>
          </p:cNvPr>
          <p:cNvSpPr/>
          <p:nvPr/>
        </p:nvSpPr>
        <p:spPr>
          <a:xfrm>
            <a:off x="334769" y="2778"/>
            <a:ext cx="5486400" cy="685800"/>
          </a:xfrm>
          <a:prstGeom prst="rect">
            <a:avLst/>
          </a:prstGeom>
          <a:noFill/>
          <a:ln/>
        </p:spPr>
        <p:txBody>
          <a:bodyPr wrap="none" lIns="0" tIns="0" rIns="0" bIns="0" rtlCol="0" anchor="t"/>
          <a:lstStyle/>
          <a:p>
            <a:pPr marL="0" indent="0">
              <a:lnSpc>
                <a:spcPts val="5400"/>
              </a:lnSpc>
              <a:buNone/>
            </a:pPr>
            <a:r>
              <a:rPr lang="en-US" sz="3200" dirty="0">
                <a:solidFill>
                  <a:schemeClr val="lt1"/>
                </a:solidFill>
                <a:latin typeface="Poppins ExtraBold"/>
                <a:cs typeface="Poppins ExtraBold"/>
                <a:sym typeface="Poppins ExtraBold"/>
              </a:rPr>
              <a:t>Network Overview</a:t>
            </a:r>
          </a:p>
        </p:txBody>
      </p:sp>
      <p:sp>
        <p:nvSpPr>
          <p:cNvPr id="40" name="Shape 1">
            <a:extLst>
              <a:ext uri="{FF2B5EF4-FFF2-40B4-BE49-F238E27FC236}">
                <a16:creationId xmlns:a16="http://schemas.microsoft.com/office/drawing/2014/main" id="{DCB93681-0D39-22EB-FB8D-AD26B6F98DAD}"/>
              </a:ext>
            </a:extLst>
          </p:cNvPr>
          <p:cNvSpPr/>
          <p:nvPr/>
        </p:nvSpPr>
        <p:spPr>
          <a:xfrm flipH="1">
            <a:off x="657547" y="758428"/>
            <a:ext cx="45719" cy="3836721"/>
          </a:xfrm>
          <a:prstGeom prst="roundRect">
            <a:avLst>
              <a:gd name="adj" fmla="val 1215000"/>
            </a:avLst>
          </a:prstGeom>
          <a:solidFill>
            <a:srgbClr val="FFFFFF">
              <a:alpha val="24000"/>
            </a:srgbClr>
          </a:solidFill>
          <a:ln/>
        </p:spPr>
        <p:txBody>
          <a:bodyPr/>
          <a:lstStyle/>
          <a:p>
            <a:endParaRPr lang="en-US"/>
          </a:p>
        </p:txBody>
      </p:sp>
      <p:sp>
        <p:nvSpPr>
          <p:cNvPr id="41" name="Shape 2">
            <a:extLst>
              <a:ext uri="{FF2B5EF4-FFF2-40B4-BE49-F238E27FC236}">
                <a16:creationId xmlns:a16="http://schemas.microsoft.com/office/drawing/2014/main" id="{0CFCFB92-8FC3-5420-7CB8-B31ACB603744}"/>
              </a:ext>
            </a:extLst>
          </p:cNvPr>
          <p:cNvSpPr/>
          <p:nvPr/>
        </p:nvSpPr>
        <p:spPr>
          <a:xfrm>
            <a:off x="840546" y="1271884"/>
            <a:ext cx="864037" cy="30480"/>
          </a:xfrm>
          <a:prstGeom prst="roundRect">
            <a:avLst>
              <a:gd name="adj" fmla="val 1215000"/>
            </a:avLst>
          </a:prstGeom>
          <a:solidFill>
            <a:srgbClr val="16FFBB"/>
          </a:solidFill>
          <a:ln/>
        </p:spPr>
        <p:txBody>
          <a:bodyPr/>
          <a:lstStyle/>
          <a:p>
            <a:endParaRPr lang="en-US"/>
          </a:p>
        </p:txBody>
      </p:sp>
      <p:sp>
        <p:nvSpPr>
          <p:cNvPr id="42" name="Shape 3">
            <a:extLst>
              <a:ext uri="{FF2B5EF4-FFF2-40B4-BE49-F238E27FC236}">
                <a16:creationId xmlns:a16="http://schemas.microsoft.com/office/drawing/2014/main" id="{42D4BC63-6872-C9FF-4164-6438AC3A0E59}"/>
              </a:ext>
            </a:extLst>
          </p:cNvPr>
          <p:cNvSpPr/>
          <p:nvPr/>
        </p:nvSpPr>
        <p:spPr>
          <a:xfrm>
            <a:off x="391004" y="982890"/>
            <a:ext cx="555427" cy="555427"/>
          </a:xfrm>
          <a:prstGeom prst="roundRect">
            <a:avLst>
              <a:gd name="adj" fmla="val 66675"/>
            </a:avLst>
          </a:prstGeom>
          <a:solidFill>
            <a:srgbClr val="0A081B"/>
          </a:solidFill>
          <a:ln w="30480">
            <a:solidFill>
              <a:srgbClr val="16FFBB"/>
            </a:solidFill>
            <a:prstDash val="solid"/>
          </a:ln>
        </p:spPr>
        <p:txBody>
          <a:bodyPr/>
          <a:lstStyle/>
          <a:p>
            <a:endParaRPr lang="en-US"/>
          </a:p>
        </p:txBody>
      </p:sp>
      <p:sp>
        <p:nvSpPr>
          <p:cNvPr id="43" name="Text 4">
            <a:extLst>
              <a:ext uri="{FF2B5EF4-FFF2-40B4-BE49-F238E27FC236}">
                <a16:creationId xmlns:a16="http://schemas.microsoft.com/office/drawing/2014/main" id="{69A8B425-D76B-FCDF-285F-3E8C0E302C60}"/>
              </a:ext>
            </a:extLst>
          </p:cNvPr>
          <p:cNvSpPr/>
          <p:nvPr/>
        </p:nvSpPr>
        <p:spPr>
          <a:xfrm>
            <a:off x="591644" y="1122520"/>
            <a:ext cx="142399" cy="32920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Spline Sans Bold" pitchFamily="34" charset="0"/>
                <a:ea typeface="Spline Sans Bold" pitchFamily="34" charset="-122"/>
                <a:cs typeface="Spline Sans Bold" pitchFamily="34" charset="-120"/>
              </a:rPr>
              <a:t>1</a:t>
            </a:r>
            <a:endParaRPr lang="en-US" sz="2550" dirty="0"/>
          </a:p>
        </p:txBody>
      </p:sp>
      <p:sp>
        <p:nvSpPr>
          <p:cNvPr id="44" name="Text 5">
            <a:extLst>
              <a:ext uri="{FF2B5EF4-FFF2-40B4-BE49-F238E27FC236}">
                <a16:creationId xmlns:a16="http://schemas.microsoft.com/office/drawing/2014/main" id="{48808D51-2BC3-0516-97C0-62528121ED3F}"/>
              </a:ext>
            </a:extLst>
          </p:cNvPr>
          <p:cNvSpPr/>
          <p:nvPr/>
        </p:nvSpPr>
        <p:spPr>
          <a:xfrm>
            <a:off x="1842992" y="1122520"/>
            <a:ext cx="2743200" cy="342900"/>
          </a:xfrm>
          <a:prstGeom prst="rect">
            <a:avLst/>
          </a:prstGeom>
          <a:noFill/>
          <a:ln/>
        </p:spPr>
        <p:txBody>
          <a:bodyPr wrap="none" lIns="0" tIns="0" rIns="0" bIns="0" rtlCol="0" anchor="t"/>
          <a:lstStyle/>
          <a:p>
            <a:pPr marL="0" indent="0" algn="l">
              <a:lnSpc>
                <a:spcPts val="2700"/>
              </a:lnSpc>
              <a:buNone/>
            </a:pPr>
            <a:r>
              <a:rPr lang="en-US" sz="2150" b="1" dirty="0">
                <a:solidFill>
                  <a:schemeClr val="bg1"/>
                </a:solidFill>
                <a:latin typeface="Spline Sans Bold" pitchFamily="34" charset="0"/>
                <a:ea typeface="Spline Sans Bold" pitchFamily="34" charset="-122"/>
                <a:cs typeface="Spline Sans Bold" pitchFamily="34" charset="-120"/>
              </a:rPr>
              <a:t>Three Floors</a:t>
            </a:r>
            <a:endParaRPr lang="en-US" sz="2150" dirty="0">
              <a:solidFill>
                <a:schemeClr val="bg1"/>
              </a:solidFill>
            </a:endParaRPr>
          </a:p>
        </p:txBody>
      </p:sp>
      <p:sp>
        <p:nvSpPr>
          <p:cNvPr id="45" name="Text 6">
            <a:extLst>
              <a:ext uri="{FF2B5EF4-FFF2-40B4-BE49-F238E27FC236}">
                <a16:creationId xmlns:a16="http://schemas.microsoft.com/office/drawing/2014/main" id="{4196106E-1902-9F8D-562E-45C94D9FAECC}"/>
              </a:ext>
            </a:extLst>
          </p:cNvPr>
          <p:cNvSpPr/>
          <p:nvPr/>
        </p:nvSpPr>
        <p:spPr>
          <a:xfrm>
            <a:off x="1977487" y="1434629"/>
            <a:ext cx="3537427"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Distinct departments with unique roles and requirements.</a:t>
            </a:r>
            <a:endParaRPr lang="en-US" sz="1900" dirty="0"/>
          </a:p>
        </p:txBody>
      </p:sp>
      <p:sp>
        <p:nvSpPr>
          <p:cNvPr id="46" name="Shape 7">
            <a:extLst>
              <a:ext uri="{FF2B5EF4-FFF2-40B4-BE49-F238E27FC236}">
                <a16:creationId xmlns:a16="http://schemas.microsoft.com/office/drawing/2014/main" id="{6BE77472-93EB-2D0D-76DE-C217275C4D5F}"/>
              </a:ext>
            </a:extLst>
          </p:cNvPr>
          <p:cNvSpPr/>
          <p:nvPr/>
        </p:nvSpPr>
        <p:spPr>
          <a:xfrm>
            <a:off x="911503" y="2661548"/>
            <a:ext cx="864037" cy="30480"/>
          </a:xfrm>
          <a:prstGeom prst="roundRect">
            <a:avLst>
              <a:gd name="adj" fmla="val 1215000"/>
            </a:avLst>
          </a:prstGeom>
          <a:solidFill>
            <a:srgbClr val="29DDDA"/>
          </a:solidFill>
          <a:ln/>
        </p:spPr>
        <p:txBody>
          <a:bodyPr/>
          <a:lstStyle/>
          <a:p>
            <a:endParaRPr lang="en-US"/>
          </a:p>
        </p:txBody>
      </p:sp>
      <p:sp>
        <p:nvSpPr>
          <p:cNvPr id="47" name="Shape 8">
            <a:extLst>
              <a:ext uri="{FF2B5EF4-FFF2-40B4-BE49-F238E27FC236}">
                <a16:creationId xmlns:a16="http://schemas.microsoft.com/office/drawing/2014/main" id="{41E6619F-7403-A80B-B75C-8A9FA2129A12}"/>
              </a:ext>
            </a:extLst>
          </p:cNvPr>
          <p:cNvSpPr/>
          <p:nvPr/>
        </p:nvSpPr>
        <p:spPr>
          <a:xfrm>
            <a:off x="371276" y="2351913"/>
            <a:ext cx="555427" cy="555427"/>
          </a:xfrm>
          <a:prstGeom prst="roundRect">
            <a:avLst>
              <a:gd name="adj" fmla="val 66675"/>
            </a:avLst>
          </a:prstGeom>
          <a:solidFill>
            <a:srgbClr val="0A081B"/>
          </a:solidFill>
          <a:ln w="30480">
            <a:solidFill>
              <a:srgbClr val="29DDDA"/>
            </a:solidFill>
            <a:prstDash val="solid"/>
          </a:ln>
        </p:spPr>
        <p:txBody>
          <a:bodyPr/>
          <a:lstStyle/>
          <a:p>
            <a:endParaRPr lang="en-US"/>
          </a:p>
        </p:txBody>
      </p:sp>
      <p:sp>
        <p:nvSpPr>
          <p:cNvPr id="48" name="Text 9">
            <a:extLst>
              <a:ext uri="{FF2B5EF4-FFF2-40B4-BE49-F238E27FC236}">
                <a16:creationId xmlns:a16="http://schemas.microsoft.com/office/drawing/2014/main" id="{0A18C391-D047-97EB-9A19-FE4DB7C8FEEB}"/>
              </a:ext>
            </a:extLst>
          </p:cNvPr>
          <p:cNvSpPr/>
          <p:nvPr/>
        </p:nvSpPr>
        <p:spPr>
          <a:xfrm>
            <a:off x="551044" y="2463109"/>
            <a:ext cx="182999" cy="32920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Spline Sans Bold" pitchFamily="34" charset="0"/>
                <a:ea typeface="Spline Sans Bold" pitchFamily="34" charset="-122"/>
                <a:cs typeface="Spline Sans Bold" pitchFamily="34" charset="-120"/>
              </a:rPr>
              <a:t>2</a:t>
            </a:r>
            <a:endParaRPr lang="en-US" sz="2550" dirty="0"/>
          </a:p>
        </p:txBody>
      </p:sp>
      <p:sp>
        <p:nvSpPr>
          <p:cNvPr id="49" name="Text 10">
            <a:extLst>
              <a:ext uri="{FF2B5EF4-FFF2-40B4-BE49-F238E27FC236}">
                <a16:creationId xmlns:a16="http://schemas.microsoft.com/office/drawing/2014/main" id="{8F72B4B7-D9FA-93C0-1B79-073D046765B6}"/>
              </a:ext>
            </a:extLst>
          </p:cNvPr>
          <p:cNvSpPr/>
          <p:nvPr/>
        </p:nvSpPr>
        <p:spPr>
          <a:xfrm>
            <a:off x="1888447" y="2536071"/>
            <a:ext cx="2743200" cy="342900"/>
          </a:xfrm>
          <a:prstGeom prst="rect">
            <a:avLst/>
          </a:prstGeom>
          <a:noFill/>
          <a:ln/>
        </p:spPr>
        <p:txBody>
          <a:bodyPr wrap="none" lIns="0" tIns="0" rIns="0" bIns="0" rtlCol="0" anchor="t"/>
          <a:lstStyle/>
          <a:p>
            <a:pPr marL="0" indent="0" algn="l">
              <a:lnSpc>
                <a:spcPts val="2700"/>
              </a:lnSpc>
              <a:buNone/>
            </a:pPr>
            <a:r>
              <a:rPr lang="en-US" sz="2150" b="1" dirty="0">
                <a:solidFill>
                  <a:schemeClr val="bg1"/>
                </a:solidFill>
                <a:latin typeface="Spline Sans Bold" pitchFamily="34" charset="0"/>
                <a:ea typeface="Spline Sans Bold" pitchFamily="34" charset="-122"/>
              </a:rPr>
              <a:t>Devices used:</a:t>
            </a:r>
            <a:endParaRPr lang="en-US" sz="2150" dirty="0">
              <a:solidFill>
                <a:schemeClr val="bg1"/>
              </a:solidFill>
            </a:endParaRPr>
          </a:p>
        </p:txBody>
      </p:sp>
      <p:sp>
        <p:nvSpPr>
          <p:cNvPr id="50" name="Text 11">
            <a:extLst>
              <a:ext uri="{FF2B5EF4-FFF2-40B4-BE49-F238E27FC236}">
                <a16:creationId xmlns:a16="http://schemas.microsoft.com/office/drawing/2014/main" id="{7BC95092-53F0-D35E-4A47-9831C2C4279C}"/>
              </a:ext>
            </a:extLst>
          </p:cNvPr>
          <p:cNvSpPr/>
          <p:nvPr/>
        </p:nvSpPr>
        <p:spPr>
          <a:xfrm>
            <a:off x="1983696" y="2851950"/>
            <a:ext cx="4961113" cy="395049"/>
          </a:xfrm>
          <a:prstGeom prst="rect">
            <a:avLst/>
          </a:prstGeom>
          <a:noFill/>
          <a:ln/>
        </p:spPr>
        <p:txBody>
          <a:bodyPr wrap="non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PCs, printers, VoIP, ACL,</a:t>
            </a:r>
          </a:p>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Firewalls, and servers</a:t>
            </a:r>
            <a:r>
              <a:rPr lang="ar-EG" sz="1900" dirty="0">
                <a:solidFill>
                  <a:srgbClr val="E0E4E6"/>
                </a:solidFill>
                <a:latin typeface="Barlow" pitchFamily="34" charset="0"/>
                <a:ea typeface="Barlow" pitchFamily="34" charset="-122"/>
                <a:cs typeface="Barlow" pitchFamily="34" charset="-120"/>
              </a:rPr>
              <a:t> </a:t>
            </a:r>
            <a:r>
              <a:rPr lang="en-US" sz="1900" dirty="0">
                <a:solidFill>
                  <a:srgbClr val="E0E4E6"/>
                </a:solidFill>
                <a:latin typeface="Barlow" pitchFamily="34" charset="0"/>
                <a:ea typeface="Barlow" pitchFamily="34" charset="-122"/>
                <a:cs typeface="Barlow" pitchFamily="34" charset="-120"/>
              </a:rPr>
              <a:t>deployed.</a:t>
            </a:r>
            <a:endParaRPr lang="en-US" sz="1900" dirty="0"/>
          </a:p>
        </p:txBody>
      </p:sp>
      <p:sp>
        <p:nvSpPr>
          <p:cNvPr id="51" name="Shape 12">
            <a:extLst>
              <a:ext uri="{FF2B5EF4-FFF2-40B4-BE49-F238E27FC236}">
                <a16:creationId xmlns:a16="http://schemas.microsoft.com/office/drawing/2014/main" id="{7016307B-6238-AE5D-BA96-0E45194D8A96}"/>
              </a:ext>
            </a:extLst>
          </p:cNvPr>
          <p:cNvSpPr/>
          <p:nvPr/>
        </p:nvSpPr>
        <p:spPr>
          <a:xfrm>
            <a:off x="926703" y="3981508"/>
            <a:ext cx="864037" cy="30480"/>
          </a:xfrm>
          <a:prstGeom prst="roundRect">
            <a:avLst>
              <a:gd name="adj" fmla="val 1215000"/>
            </a:avLst>
          </a:prstGeom>
          <a:solidFill>
            <a:srgbClr val="37A7E7"/>
          </a:solidFill>
          <a:ln/>
        </p:spPr>
        <p:txBody>
          <a:bodyPr/>
          <a:lstStyle/>
          <a:p>
            <a:endParaRPr lang="en-US"/>
          </a:p>
        </p:txBody>
      </p:sp>
      <p:sp>
        <p:nvSpPr>
          <p:cNvPr id="52" name="Shape 13">
            <a:extLst>
              <a:ext uri="{FF2B5EF4-FFF2-40B4-BE49-F238E27FC236}">
                <a16:creationId xmlns:a16="http://schemas.microsoft.com/office/drawing/2014/main" id="{231A4F04-0FB7-0C1B-5B9F-8B1630E36BB3}"/>
              </a:ext>
            </a:extLst>
          </p:cNvPr>
          <p:cNvSpPr/>
          <p:nvPr/>
        </p:nvSpPr>
        <p:spPr>
          <a:xfrm>
            <a:off x="410312" y="3719035"/>
            <a:ext cx="555427" cy="555427"/>
          </a:xfrm>
          <a:prstGeom prst="roundRect">
            <a:avLst>
              <a:gd name="adj" fmla="val 66675"/>
            </a:avLst>
          </a:prstGeom>
          <a:solidFill>
            <a:srgbClr val="0A081B"/>
          </a:solidFill>
          <a:ln w="30480">
            <a:solidFill>
              <a:srgbClr val="37A7E7"/>
            </a:solidFill>
            <a:prstDash val="solid"/>
          </a:ln>
        </p:spPr>
        <p:txBody>
          <a:bodyPr/>
          <a:lstStyle/>
          <a:p>
            <a:endParaRPr lang="en-US"/>
          </a:p>
        </p:txBody>
      </p:sp>
      <p:sp>
        <p:nvSpPr>
          <p:cNvPr id="53" name="Text 14">
            <a:extLst>
              <a:ext uri="{FF2B5EF4-FFF2-40B4-BE49-F238E27FC236}">
                <a16:creationId xmlns:a16="http://schemas.microsoft.com/office/drawing/2014/main" id="{242A2349-A43A-B7F9-1BFA-99B40CDD2C53}"/>
              </a:ext>
            </a:extLst>
          </p:cNvPr>
          <p:cNvSpPr/>
          <p:nvPr/>
        </p:nvSpPr>
        <p:spPr>
          <a:xfrm>
            <a:off x="591644" y="3840960"/>
            <a:ext cx="192762" cy="329208"/>
          </a:xfrm>
          <a:prstGeom prst="rect">
            <a:avLst/>
          </a:prstGeom>
          <a:noFill/>
          <a:ln/>
        </p:spPr>
        <p:txBody>
          <a:bodyPr wrap="none" lIns="0" tIns="0" rIns="0" bIns="0" rtlCol="0" anchor="t"/>
          <a:lstStyle/>
          <a:p>
            <a:pPr marL="0" indent="0" algn="ctr">
              <a:lnSpc>
                <a:spcPts val="2550"/>
              </a:lnSpc>
              <a:buNone/>
            </a:pPr>
            <a:r>
              <a:rPr lang="en-US" sz="2550" b="1" dirty="0">
                <a:solidFill>
                  <a:srgbClr val="E0E4E6"/>
                </a:solidFill>
                <a:latin typeface="Spline Sans Bold" pitchFamily="34" charset="0"/>
                <a:ea typeface="Spline Sans Bold" pitchFamily="34" charset="-122"/>
                <a:cs typeface="Spline Sans Bold" pitchFamily="34" charset="-120"/>
              </a:rPr>
              <a:t>3</a:t>
            </a:r>
            <a:endParaRPr lang="en-US" sz="2550" dirty="0"/>
          </a:p>
        </p:txBody>
      </p:sp>
      <p:sp>
        <p:nvSpPr>
          <p:cNvPr id="54" name="Text 15">
            <a:extLst>
              <a:ext uri="{FF2B5EF4-FFF2-40B4-BE49-F238E27FC236}">
                <a16:creationId xmlns:a16="http://schemas.microsoft.com/office/drawing/2014/main" id="{6ED03018-BCB0-84D1-37F3-A0342F486DAB}"/>
              </a:ext>
            </a:extLst>
          </p:cNvPr>
          <p:cNvSpPr/>
          <p:nvPr/>
        </p:nvSpPr>
        <p:spPr>
          <a:xfrm>
            <a:off x="1901287" y="3839806"/>
            <a:ext cx="2743200" cy="342900"/>
          </a:xfrm>
          <a:prstGeom prst="rect">
            <a:avLst/>
          </a:prstGeom>
          <a:noFill/>
          <a:ln/>
        </p:spPr>
        <p:txBody>
          <a:bodyPr wrap="none" lIns="0" tIns="0" rIns="0" bIns="0" rtlCol="0" anchor="t"/>
          <a:lstStyle/>
          <a:p>
            <a:pPr marL="0" indent="0" algn="l">
              <a:lnSpc>
                <a:spcPts val="2700"/>
              </a:lnSpc>
              <a:buNone/>
            </a:pPr>
            <a:r>
              <a:rPr lang="en-US" sz="2150" b="1" dirty="0">
                <a:solidFill>
                  <a:schemeClr val="bg1"/>
                </a:solidFill>
                <a:latin typeface="Spline Sans Bold" pitchFamily="34" charset="0"/>
                <a:ea typeface="Spline Sans Bold" pitchFamily="34" charset="-122"/>
              </a:rPr>
              <a:t>Configurations</a:t>
            </a:r>
            <a:endParaRPr lang="en-US" sz="2150" dirty="0">
              <a:solidFill>
                <a:schemeClr val="bg1"/>
              </a:solidFill>
            </a:endParaRPr>
          </a:p>
        </p:txBody>
      </p:sp>
      <p:sp>
        <p:nvSpPr>
          <p:cNvPr id="59" name="Text 9">
            <a:extLst>
              <a:ext uri="{FF2B5EF4-FFF2-40B4-BE49-F238E27FC236}">
                <a16:creationId xmlns:a16="http://schemas.microsoft.com/office/drawing/2014/main" id="{AD4686E3-7233-10FF-062B-26371FDA6E43}"/>
              </a:ext>
            </a:extLst>
          </p:cNvPr>
          <p:cNvSpPr/>
          <p:nvPr/>
        </p:nvSpPr>
        <p:spPr>
          <a:xfrm>
            <a:off x="570772" y="2463109"/>
            <a:ext cx="182999" cy="329208"/>
          </a:xfrm>
          <a:prstGeom prst="rect">
            <a:avLst/>
          </a:prstGeom>
          <a:noFill/>
          <a:ln/>
        </p:spPr>
        <p:txBody>
          <a:bodyPr wrap="none" lIns="0" tIns="0" rIns="0" bIns="0" rtlCol="0" anchor="t"/>
          <a:lstStyle/>
          <a:p>
            <a:pPr marL="0" indent="0" algn="ctr">
              <a:lnSpc>
                <a:spcPts val="2550"/>
              </a:lnSpc>
              <a:buNone/>
            </a:pPr>
            <a:endParaRPr lang="en-US" sz="2550" dirty="0"/>
          </a:p>
        </p:txBody>
      </p:sp>
    </p:spTree>
    <p:extLst>
      <p:ext uri="{BB962C8B-B14F-4D97-AF65-F5344CB8AC3E}">
        <p14:creationId xmlns:p14="http://schemas.microsoft.com/office/powerpoint/2010/main" val="17471225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4"/>
                                        </p:tgtEl>
                                        <p:attrNameLst>
                                          <p:attrName>style.visibility</p:attrName>
                                        </p:attrNameLst>
                                      </p:cBhvr>
                                      <p:to>
                                        <p:strVal val="visible"/>
                                      </p:to>
                                    </p:set>
                                    <p:animEffect transition="in" filter="fade">
                                      <p:cBhvr>
                                        <p:cTn id="16" dur="500"/>
                                        <p:tgtEl>
                                          <p:spTgt spid="4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500"/>
                                        <p:tgtEl>
                                          <p:spTgt spid="4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fade">
                                      <p:cBhvr>
                                        <p:cTn id="22" dur="500"/>
                                        <p:tgtEl>
                                          <p:spTgt spid="4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500"/>
                                        <p:tgtEl>
                                          <p:spTgt spid="4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8"/>
                                        </p:tgtEl>
                                        <p:attrNameLst>
                                          <p:attrName>style.visibility</p:attrName>
                                        </p:attrNameLst>
                                      </p:cBhvr>
                                      <p:to>
                                        <p:strVal val="visible"/>
                                      </p:to>
                                    </p:set>
                                    <p:animEffect transition="in" filter="fade">
                                      <p:cBhvr>
                                        <p:cTn id="30" dur="500"/>
                                        <p:tgtEl>
                                          <p:spTgt spid="4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fade">
                                      <p:cBhvr>
                                        <p:cTn id="33" dur="500"/>
                                        <p:tgtEl>
                                          <p:spTgt spid="4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fade">
                                      <p:cBhvr>
                                        <p:cTn id="36" dur="500"/>
                                        <p:tgtEl>
                                          <p:spTgt spid="4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0"/>
                                        </p:tgtEl>
                                        <p:attrNameLst>
                                          <p:attrName>style.visibility</p:attrName>
                                        </p:attrNameLst>
                                      </p:cBhvr>
                                      <p:to>
                                        <p:strVal val="visible"/>
                                      </p:to>
                                    </p:set>
                                    <p:animEffect transition="in" filter="fade">
                                      <p:cBhvr>
                                        <p:cTn id="39" dur="500"/>
                                        <p:tgtEl>
                                          <p:spTgt spid="50"/>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52"/>
                                        </p:tgtEl>
                                        <p:attrNameLst>
                                          <p:attrName>style.visibility</p:attrName>
                                        </p:attrNameLst>
                                      </p:cBhvr>
                                      <p:to>
                                        <p:strVal val="visible"/>
                                      </p:to>
                                    </p:set>
                                    <p:animEffect transition="in" filter="fade">
                                      <p:cBhvr>
                                        <p:cTn id="44" dur="500"/>
                                        <p:tgtEl>
                                          <p:spTgt spid="5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fade">
                                      <p:cBhvr>
                                        <p:cTn id="47" dur="500"/>
                                        <p:tgtEl>
                                          <p:spTgt spid="53"/>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1"/>
                                        </p:tgtEl>
                                        <p:attrNameLst>
                                          <p:attrName>style.visibility</p:attrName>
                                        </p:attrNameLst>
                                      </p:cBhvr>
                                      <p:to>
                                        <p:strVal val="visible"/>
                                      </p:to>
                                    </p:set>
                                    <p:animEffect transition="in" filter="fade">
                                      <p:cBhvr>
                                        <p:cTn id="50" dur="500"/>
                                        <p:tgtEl>
                                          <p:spTgt spid="5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54"/>
                                        </p:tgtEl>
                                        <p:attrNameLst>
                                          <p:attrName>style.visibility</p:attrName>
                                        </p:attrNameLst>
                                      </p:cBhvr>
                                      <p:to>
                                        <p:strVal val="visible"/>
                                      </p:to>
                                    </p:set>
                                    <p:animEffect transition="in" filter="fade">
                                      <p:cBhvr>
                                        <p:cTn id="5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D15E4-97DA-606B-CC71-1AD5367704DC}"/>
              </a:ext>
            </a:extLst>
          </p:cNvPr>
          <p:cNvSpPr>
            <a:spLocks noGrp="1"/>
          </p:cNvSpPr>
          <p:nvPr>
            <p:ph type="title"/>
          </p:nvPr>
        </p:nvSpPr>
        <p:spPr>
          <a:xfrm>
            <a:off x="99060" y="117516"/>
            <a:ext cx="5501640" cy="1101684"/>
          </a:xfrm>
        </p:spPr>
        <p:txBody>
          <a:bodyPr/>
          <a:lstStyle/>
          <a:p>
            <a:r>
              <a:rPr lang="en-US" sz="2800" dirty="0"/>
              <a:t>Floor 1 - Marketing and HR Departments</a:t>
            </a:r>
          </a:p>
        </p:txBody>
      </p:sp>
      <p:sp>
        <p:nvSpPr>
          <p:cNvPr id="3" name="Subtitle 2">
            <a:extLst>
              <a:ext uri="{FF2B5EF4-FFF2-40B4-BE49-F238E27FC236}">
                <a16:creationId xmlns:a16="http://schemas.microsoft.com/office/drawing/2014/main" id="{C0EDE38F-62DA-C8A9-9803-0625057B4758}"/>
              </a:ext>
            </a:extLst>
          </p:cNvPr>
          <p:cNvSpPr>
            <a:spLocks noGrp="1"/>
          </p:cNvSpPr>
          <p:nvPr>
            <p:ph type="subTitle" idx="1"/>
          </p:nvPr>
        </p:nvSpPr>
        <p:spPr>
          <a:xfrm>
            <a:off x="52070" y="1341228"/>
            <a:ext cx="5154930" cy="3802272"/>
          </a:xfrm>
        </p:spPr>
        <p:txBody>
          <a:bodyPr/>
          <a:lstStyle/>
          <a:p>
            <a:pPr marL="0" indent="0">
              <a:buClr>
                <a:schemeClr val="lt1"/>
              </a:buClr>
              <a:buSzPts val="3000"/>
            </a:pPr>
            <a:r>
              <a:rPr lang="en-US" dirty="0">
                <a:solidFill>
                  <a:schemeClr val="dk2"/>
                </a:solidFill>
                <a:latin typeface="Poppins Black"/>
                <a:cs typeface="Poppins Black"/>
                <a:sym typeface="Poppins ExtraBold"/>
              </a:rPr>
              <a:t> Devices:-</a:t>
            </a:r>
          </a:p>
          <a:p>
            <a:r>
              <a:rPr lang="en-US" dirty="0"/>
              <a:t>  - PCs, Printers, VoIP phones, Laptops, Tablets, Smartphones, Switch 2960-24TT.</a:t>
            </a:r>
          </a:p>
          <a:p>
            <a:endParaRPr lang="en-US" dirty="0"/>
          </a:p>
          <a:p>
            <a:pPr marL="0" indent="0">
              <a:buClr>
                <a:schemeClr val="lt1"/>
              </a:buClr>
              <a:buSzPts val="3000"/>
            </a:pPr>
            <a:r>
              <a:rPr lang="en-US" dirty="0">
                <a:solidFill>
                  <a:schemeClr val="dk2"/>
                </a:solidFill>
                <a:latin typeface="Poppins Black"/>
                <a:cs typeface="Poppins Black"/>
              </a:rPr>
              <a:t> Access Control List (ACL):-</a:t>
            </a:r>
          </a:p>
          <a:p>
            <a:pPr marL="0" indent="0">
              <a:buClr>
                <a:schemeClr val="lt1"/>
              </a:buClr>
              <a:buSzPts val="3000"/>
            </a:pPr>
            <a:r>
              <a:rPr lang="en-US" dirty="0"/>
              <a:t>    - implemented for secure traffic management.</a:t>
            </a:r>
          </a:p>
          <a:p>
            <a:pPr marL="0" indent="0">
              <a:buClr>
                <a:schemeClr val="lt1"/>
              </a:buClr>
              <a:buSzPts val="3000"/>
            </a:pPr>
            <a:endParaRPr lang="en-US" dirty="0"/>
          </a:p>
          <a:p>
            <a:pPr marL="0" indent="0">
              <a:buClr>
                <a:schemeClr val="lt1"/>
              </a:buClr>
              <a:buSzPts val="3000"/>
            </a:pPr>
            <a:endParaRPr lang="en-US" dirty="0"/>
          </a:p>
          <a:p>
            <a:pPr marL="0" indent="0">
              <a:buClr>
                <a:schemeClr val="lt1"/>
              </a:buClr>
              <a:buSzPts val="3000"/>
            </a:pPr>
            <a:r>
              <a:rPr lang="en-US" dirty="0">
                <a:solidFill>
                  <a:schemeClr val="dk2"/>
                </a:solidFill>
                <a:latin typeface="Poppins Black"/>
                <a:cs typeface="Poppins Black"/>
              </a:rPr>
              <a:t> IPs &amp; VLANs:-</a:t>
            </a:r>
          </a:p>
          <a:p>
            <a:r>
              <a:rPr lang="en-US" dirty="0"/>
              <a:t>  - IP Range: 192.168.10.0/24</a:t>
            </a:r>
          </a:p>
          <a:p>
            <a:r>
              <a:rPr lang="en-US" dirty="0"/>
              <a:t>  - VLANs: Management (10), LAN (20), WLAN (50), VoIP (70), Blackhole (199).</a:t>
            </a:r>
          </a:p>
        </p:txBody>
      </p:sp>
      <p:pic>
        <p:nvPicPr>
          <p:cNvPr id="5" name="Picture 4" descr="A computer network diagram with words&#10;&#10;Description automatically generated with medium confidence">
            <a:extLst>
              <a:ext uri="{FF2B5EF4-FFF2-40B4-BE49-F238E27FC236}">
                <a16:creationId xmlns:a16="http://schemas.microsoft.com/office/drawing/2014/main" id="{F9AD409A-FDE3-DC82-8196-199F141A31B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52060" y="1449303"/>
            <a:ext cx="3995740" cy="2741697"/>
          </a:xfrm>
          <a:prstGeom prst="rect">
            <a:avLst/>
          </a:prstGeom>
          <a:ln>
            <a:noFill/>
          </a:ln>
          <a:effectLst>
            <a:softEdge rad="112500"/>
          </a:effectLst>
        </p:spPr>
      </p:pic>
    </p:spTree>
    <p:extLst>
      <p:ext uri="{BB962C8B-B14F-4D97-AF65-F5344CB8AC3E}">
        <p14:creationId xmlns:p14="http://schemas.microsoft.com/office/powerpoint/2010/main" val="5403720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fade">
                                      <p:cBhvr>
                                        <p:cTn id="26" dur="500"/>
                                        <p:tgtEl>
                                          <p:spTgt spid="3">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animEffect transition="in" filter="fade">
                                      <p:cBhvr>
                                        <p:cTn id="29"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A96C6-35C6-BDD2-33BF-4EE705BB830B}"/>
              </a:ext>
            </a:extLst>
          </p:cNvPr>
          <p:cNvSpPr>
            <a:spLocks noGrp="1"/>
          </p:cNvSpPr>
          <p:nvPr>
            <p:ph type="title"/>
          </p:nvPr>
        </p:nvSpPr>
        <p:spPr>
          <a:xfrm>
            <a:off x="152400" y="149412"/>
            <a:ext cx="6278880" cy="911400"/>
          </a:xfrm>
        </p:spPr>
        <p:txBody>
          <a:bodyPr/>
          <a:lstStyle/>
          <a:p>
            <a:r>
              <a:rPr lang="en-US" sz="2800" dirty="0"/>
              <a:t>Floor 2 - Finance and Admin Departments</a:t>
            </a:r>
          </a:p>
        </p:txBody>
      </p:sp>
      <p:sp>
        <p:nvSpPr>
          <p:cNvPr id="3" name="Subtitle 2">
            <a:extLst>
              <a:ext uri="{FF2B5EF4-FFF2-40B4-BE49-F238E27FC236}">
                <a16:creationId xmlns:a16="http://schemas.microsoft.com/office/drawing/2014/main" id="{409B361A-D371-A5F1-2080-E722178A5122}"/>
              </a:ext>
            </a:extLst>
          </p:cNvPr>
          <p:cNvSpPr>
            <a:spLocks noGrp="1"/>
          </p:cNvSpPr>
          <p:nvPr>
            <p:ph type="subTitle" idx="1"/>
          </p:nvPr>
        </p:nvSpPr>
        <p:spPr>
          <a:xfrm>
            <a:off x="0" y="1388470"/>
            <a:ext cx="4419600" cy="3558179"/>
          </a:xfrm>
        </p:spPr>
        <p:txBody>
          <a:bodyPr/>
          <a:lstStyle/>
          <a:p>
            <a:pPr marL="139700" indent="0">
              <a:buClr>
                <a:schemeClr val="lt1"/>
              </a:buClr>
              <a:buSzPts val="3600"/>
            </a:pPr>
            <a:r>
              <a:rPr lang="en-US" dirty="0">
                <a:solidFill>
                  <a:schemeClr val="dk2"/>
                </a:solidFill>
                <a:latin typeface="Poppins Black"/>
                <a:cs typeface="Poppins Black"/>
              </a:rPr>
              <a:t> Devices:-</a:t>
            </a:r>
          </a:p>
          <a:p>
            <a:r>
              <a:rPr lang="en-US" dirty="0"/>
              <a:t>  - Similar setup: PCs, Printers, VoIP, Switch 2960-24TT, ACL, Laptops, Tablets, Smartphones.</a:t>
            </a:r>
          </a:p>
          <a:p>
            <a:endParaRPr lang="en-US" dirty="0"/>
          </a:p>
          <a:p>
            <a:pPr marL="139700" indent="0">
              <a:buClr>
                <a:schemeClr val="lt1"/>
              </a:buClr>
              <a:buSzPts val="3600"/>
            </a:pPr>
            <a:r>
              <a:rPr lang="en-US" dirty="0">
                <a:solidFill>
                  <a:schemeClr val="dk2"/>
                </a:solidFill>
                <a:latin typeface="Poppins Black"/>
                <a:cs typeface="Poppins Black"/>
              </a:rPr>
              <a:t> IPs &amp; VLANs:-</a:t>
            </a:r>
          </a:p>
          <a:p>
            <a:r>
              <a:rPr lang="en-US" dirty="0"/>
              <a:t>  - IP Range: 172.16.0.0/16</a:t>
            </a:r>
          </a:p>
          <a:p>
            <a:r>
              <a:rPr lang="en-US" dirty="0"/>
              <a:t>  - VLANs: Same as Floor 1.</a:t>
            </a:r>
          </a:p>
          <a:p>
            <a:endParaRPr lang="en-US" dirty="0"/>
          </a:p>
          <a:p>
            <a:pPr marL="139700" indent="0">
              <a:buClr>
                <a:schemeClr val="lt1"/>
              </a:buClr>
              <a:buSzPts val="3600"/>
            </a:pPr>
            <a:r>
              <a:rPr lang="en-US" dirty="0">
                <a:solidFill>
                  <a:schemeClr val="dk2"/>
                </a:solidFill>
                <a:latin typeface="Poppins Black"/>
                <a:cs typeface="Poppins Black"/>
              </a:rPr>
              <a:t> Role of Departments:-</a:t>
            </a:r>
          </a:p>
          <a:p>
            <a:r>
              <a:rPr lang="en-US" dirty="0"/>
              <a:t>  - Finance: Securing financial transactions and records.</a:t>
            </a:r>
          </a:p>
          <a:p>
            <a:r>
              <a:rPr lang="en-US" dirty="0"/>
              <a:t>  - Admin: Internal office management and coordination.</a:t>
            </a:r>
          </a:p>
        </p:txBody>
      </p:sp>
      <p:pic>
        <p:nvPicPr>
          <p:cNvPr id="5" name="Picture 4" descr="A diagram of a computer network&#10;&#10;Description automatically generated">
            <a:extLst>
              <a:ext uri="{FF2B5EF4-FFF2-40B4-BE49-F238E27FC236}">
                <a16:creationId xmlns:a16="http://schemas.microsoft.com/office/drawing/2014/main" id="{9ABD4B8B-3F53-DD33-E24B-B7FCE329A16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716780" y="1590935"/>
            <a:ext cx="4307037" cy="2511673"/>
          </a:xfrm>
          <a:prstGeom prst="rect">
            <a:avLst/>
          </a:prstGeom>
          <a:ln>
            <a:noFill/>
          </a:ln>
          <a:effectLst>
            <a:softEdge rad="112500"/>
          </a:effectLst>
        </p:spPr>
      </p:pic>
    </p:spTree>
    <p:extLst>
      <p:ext uri="{BB962C8B-B14F-4D97-AF65-F5344CB8AC3E}">
        <p14:creationId xmlns:p14="http://schemas.microsoft.com/office/powerpoint/2010/main" val="11907509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43FEA-9A26-82B8-14D1-9A1157C934C0}"/>
              </a:ext>
            </a:extLst>
          </p:cNvPr>
          <p:cNvSpPr>
            <a:spLocks noGrp="1"/>
          </p:cNvSpPr>
          <p:nvPr>
            <p:ph type="title"/>
          </p:nvPr>
        </p:nvSpPr>
        <p:spPr>
          <a:xfrm>
            <a:off x="46064" y="4124"/>
            <a:ext cx="6446176" cy="961076"/>
          </a:xfrm>
        </p:spPr>
        <p:txBody>
          <a:bodyPr/>
          <a:lstStyle/>
          <a:p>
            <a:r>
              <a:rPr lang="en-US" sz="2800" dirty="0"/>
              <a:t>Floor 3 - ICT Department and Server Room</a:t>
            </a:r>
          </a:p>
        </p:txBody>
      </p:sp>
      <p:sp>
        <p:nvSpPr>
          <p:cNvPr id="3" name="Subtitle 2">
            <a:extLst>
              <a:ext uri="{FF2B5EF4-FFF2-40B4-BE49-F238E27FC236}">
                <a16:creationId xmlns:a16="http://schemas.microsoft.com/office/drawing/2014/main" id="{DE3D766A-525C-028E-6792-B340DCA23599}"/>
              </a:ext>
            </a:extLst>
          </p:cNvPr>
          <p:cNvSpPr>
            <a:spLocks noGrp="1"/>
          </p:cNvSpPr>
          <p:nvPr>
            <p:ph type="subTitle" idx="1"/>
          </p:nvPr>
        </p:nvSpPr>
        <p:spPr>
          <a:xfrm>
            <a:off x="11430" y="996490"/>
            <a:ext cx="4655820" cy="3963816"/>
          </a:xfrm>
        </p:spPr>
        <p:txBody>
          <a:bodyPr/>
          <a:lstStyle/>
          <a:p>
            <a:pPr marL="0" indent="0">
              <a:buClr>
                <a:schemeClr val="lt1"/>
              </a:buClr>
              <a:buSzPts val="3000"/>
            </a:pPr>
            <a:r>
              <a:rPr lang="en-US" dirty="0">
                <a:solidFill>
                  <a:schemeClr val="dk2"/>
                </a:solidFill>
                <a:latin typeface="Poppins Black"/>
                <a:cs typeface="Poppins Black"/>
              </a:rPr>
              <a:t> Devices in ICT:-</a:t>
            </a:r>
          </a:p>
          <a:p>
            <a:r>
              <a:rPr lang="en-US" sz="1400" dirty="0"/>
              <a:t>  - Similar to other floors (PCs, VoIP, etc.).</a:t>
            </a:r>
          </a:p>
          <a:p>
            <a:r>
              <a:rPr lang="en-US" sz="1400" dirty="0"/>
              <a:t>  - VLANs and IP ranges same as previous floors.</a:t>
            </a:r>
          </a:p>
          <a:p>
            <a:endParaRPr lang="en-US" sz="1400" dirty="0"/>
          </a:p>
          <a:p>
            <a:pPr marL="0" indent="0">
              <a:buClr>
                <a:schemeClr val="lt1"/>
              </a:buClr>
              <a:buSzPts val="3000"/>
            </a:pPr>
            <a:r>
              <a:rPr lang="en-US" dirty="0">
                <a:solidFill>
                  <a:schemeClr val="dk2"/>
                </a:solidFill>
                <a:latin typeface="Poppins Black"/>
                <a:cs typeface="Poppins Black"/>
              </a:rPr>
              <a:t> Server Room:-</a:t>
            </a:r>
          </a:p>
          <a:p>
            <a:pPr marL="0" indent="0">
              <a:buClr>
                <a:schemeClr val="lt1"/>
              </a:buClr>
              <a:buSzPts val="3000"/>
            </a:pPr>
            <a:r>
              <a:rPr lang="en-US" dirty="0">
                <a:solidFill>
                  <a:schemeClr val="dk2"/>
                </a:solidFill>
                <a:latin typeface="Poppins Black"/>
                <a:cs typeface="Poppins Black"/>
              </a:rPr>
              <a:t>   - Devices:-</a:t>
            </a:r>
          </a:p>
          <a:p>
            <a:r>
              <a:rPr lang="en-US" sz="1400" dirty="0"/>
              <a:t>    - Switch 2960-24TT, WLC-2504, Router 2811 (Voice Gateway), DHCP Server, DNS Server, RADIUS Server.</a:t>
            </a:r>
          </a:p>
          <a:p>
            <a:pPr marL="139700" indent="0">
              <a:buClr>
                <a:schemeClr val="lt1"/>
              </a:buClr>
              <a:buSzPts val="3600"/>
            </a:pPr>
            <a:r>
              <a:rPr lang="en-US" dirty="0">
                <a:solidFill>
                  <a:schemeClr val="dk2"/>
                </a:solidFill>
                <a:latin typeface="Poppins Black"/>
                <a:cs typeface="Poppins Black"/>
              </a:rPr>
              <a:t> - IPs &amp; VLANs:-</a:t>
            </a:r>
          </a:p>
          <a:p>
            <a:r>
              <a:rPr lang="en-US" sz="1400" dirty="0"/>
              <a:t>    - IP Range: Inside Server (10.11.11.32/27), VLAN 90 for inside servers.</a:t>
            </a:r>
          </a:p>
          <a:p>
            <a:pPr marL="139700" indent="0">
              <a:buClr>
                <a:schemeClr val="lt1"/>
              </a:buClr>
              <a:buSzPts val="3600"/>
            </a:pPr>
            <a:r>
              <a:rPr lang="en-US" sz="1200" dirty="0"/>
              <a:t> </a:t>
            </a:r>
            <a:r>
              <a:rPr lang="en-US" dirty="0">
                <a:solidFill>
                  <a:schemeClr val="dk2"/>
                </a:solidFill>
                <a:latin typeface="Poppins Black"/>
                <a:cs typeface="Poppins Black"/>
              </a:rPr>
              <a:t>- Purpose of Components:-</a:t>
            </a:r>
          </a:p>
          <a:p>
            <a:r>
              <a:rPr lang="en-US" sz="1400" dirty="0"/>
              <a:t>    - Wireless LAN Controller (WLC-2504): Manages wireless network connections.</a:t>
            </a:r>
          </a:p>
          <a:p>
            <a:r>
              <a:rPr lang="en-US" sz="1400" dirty="0"/>
              <a:t>    - Voice Gateway (Router 2811): Connects VoIP phones to the external PSTN network.</a:t>
            </a:r>
          </a:p>
        </p:txBody>
      </p:sp>
      <p:pic>
        <p:nvPicPr>
          <p:cNvPr id="6" name="Picture 5" descr="A diagram of a computer network&#10;&#10;Description automatically generated">
            <a:extLst>
              <a:ext uri="{FF2B5EF4-FFF2-40B4-BE49-F238E27FC236}">
                <a16:creationId xmlns:a16="http://schemas.microsoft.com/office/drawing/2014/main" id="{8B3E2665-0893-B5C0-73C1-FEE656707C6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809983" y="2847826"/>
            <a:ext cx="3669314" cy="1717460"/>
          </a:xfrm>
          <a:prstGeom prst="rect">
            <a:avLst/>
          </a:prstGeom>
          <a:ln>
            <a:noFill/>
          </a:ln>
          <a:effectLst>
            <a:softEdge rad="112500"/>
          </a:effectLst>
        </p:spPr>
      </p:pic>
      <p:pic>
        <p:nvPicPr>
          <p:cNvPr id="7" name="Picture 6">
            <a:extLst>
              <a:ext uri="{FF2B5EF4-FFF2-40B4-BE49-F238E27FC236}">
                <a16:creationId xmlns:a16="http://schemas.microsoft.com/office/drawing/2014/main" id="{F92AAB8C-F365-06AC-8D83-2B38C37FF96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815806" y="1470324"/>
            <a:ext cx="2328194" cy="189688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9534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fade">
                                      <p:cBhvr>
                                        <p:cTn id="33" dur="500"/>
                                        <p:tgtEl>
                                          <p:spTgt spid="3">
                                            <p:txEl>
                                              <p:pRg st="7" end="7"/>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fade">
                                      <p:cBhvr>
                                        <p:cTn id="36" dur="500"/>
                                        <p:tgtEl>
                                          <p:spTgt spid="3">
                                            <p:txEl>
                                              <p:pRg st="8" end="8"/>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fade">
                                      <p:cBhvr>
                                        <p:cTn id="39" dur="500"/>
                                        <p:tgtEl>
                                          <p:spTgt spid="3">
                                            <p:txEl>
                                              <p:pRg st="9" end="9"/>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0" end="10"/>
                                            </p:txEl>
                                          </p:spTgt>
                                        </p:tgtEl>
                                        <p:attrNameLst>
                                          <p:attrName>style.visibility</p:attrName>
                                        </p:attrNameLst>
                                      </p:cBhvr>
                                      <p:to>
                                        <p:strVal val="visible"/>
                                      </p:to>
                                    </p:set>
                                    <p:animEffect transition="in" filter="fade">
                                      <p:cBhvr>
                                        <p:cTn id="42" dur="500"/>
                                        <p:tgtEl>
                                          <p:spTgt spid="3">
                                            <p:txEl>
                                              <p:pRg st="10" end="10"/>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animEffect transition="in" filter="fade">
                                      <p:cBhvr>
                                        <p:cTn id="45" dur="500"/>
                                        <p:tgtEl>
                                          <p:spTgt spid="3">
                                            <p:txEl>
                                              <p:pRg st="11" end="11"/>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7"/>
                                        </p:tgtEl>
                                        <p:attrNameLst>
                                          <p:attrName>style.visibility</p:attrName>
                                        </p:attrNameLst>
                                      </p:cBhvr>
                                      <p:to>
                                        <p:strVal val="visible"/>
                                      </p:to>
                                    </p:set>
                                    <p:anim calcmode="lin" valueType="num">
                                      <p:cBhvr additive="base">
                                        <p:cTn id="50" dur="500" fill="hold"/>
                                        <p:tgtEl>
                                          <p:spTgt spid="7"/>
                                        </p:tgtEl>
                                        <p:attrNameLst>
                                          <p:attrName>ppt_x</p:attrName>
                                        </p:attrNameLst>
                                      </p:cBhvr>
                                      <p:tavLst>
                                        <p:tav tm="0">
                                          <p:val>
                                            <p:strVal val="#ppt_x"/>
                                          </p:val>
                                        </p:tav>
                                        <p:tav tm="100000">
                                          <p:val>
                                            <p:strVal val="#ppt_x"/>
                                          </p:val>
                                        </p:tav>
                                      </p:tavLst>
                                    </p:anim>
                                    <p:anim calcmode="lin" valueType="num">
                                      <p:cBhvr additive="base">
                                        <p:cTn id="5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Telephone &amp; Internet Packages MK Plan by Slidesgo">
  <a:themeElements>
    <a:clrScheme name="Simple Light">
      <a:dk1>
        <a:srgbClr val="FFFFFF"/>
      </a:dk1>
      <a:lt1>
        <a:srgbClr val="EAF884"/>
      </a:lt1>
      <a:dk2>
        <a:srgbClr val="42FEFF"/>
      </a:dk2>
      <a:lt2>
        <a:srgbClr val="00132C"/>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614</TotalTime>
  <Words>1796</Words>
  <Application>Microsoft Office PowerPoint</Application>
  <PresentationFormat>On-screen Show (16:9)</PresentationFormat>
  <Paragraphs>206</Paragraphs>
  <Slides>31</Slides>
  <Notes>23</Notes>
  <HiddenSlides>0</HiddenSlides>
  <MMClips>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Arial</vt:lpstr>
      <vt:lpstr>Barlow</vt:lpstr>
      <vt:lpstr>Bebas Neue</vt:lpstr>
      <vt:lpstr>Lexend ExtraBold</vt:lpstr>
      <vt:lpstr>Poppins</vt:lpstr>
      <vt:lpstr>Poppins Black</vt:lpstr>
      <vt:lpstr>Poppins ExtraBold</vt:lpstr>
      <vt:lpstr>Spline Sans Bold</vt:lpstr>
      <vt:lpstr>Work Sans</vt:lpstr>
      <vt:lpstr>Telephone &amp; Internet Packages MK Plan by Slidesgo</vt:lpstr>
      <vt:lpstr>Networking Project  </vt:lpstr>
      <vt:lpstr>Contents of this presentation</vt:lpstr>
      <vt:lpstr>Introduction</vt:lpstr>
      <vt:lpstr>Project Description</vt:lpstr>
      <vt:lpstr>PowerPoint Presentation</vt:lpstr>
      <vt:lpstr>PowerPoint Presentation</vt:lpstr>
      <vt:lpstr>Floor 1 - Marketing and HR Departments</vt:lpstr>
      <vt:lpstr>Floor 2 - Finance and Admin Departments</vt:lpstr>
      <vt:lpstr>Floor 3 - ICT Department and Server Room</vt:lpstr>
      <vt:lpstr>Network Architecture - Server Overview</vt:lpstr>
      <vt:lpstr>Server infrastructure overview</vt:lpstr>
      <vt:lpstr>DMZ Server Configuration</vt:lpstr>
      <vt:lpstr>Internal Servers</vt:lpstr>
      <vt:lpstr>Server Interconnections</vt:lpstr>
      <vt:lpstr>01</vt:lpstr>
      <vt:lpstr>Network Architecture – Cloud Overview</vt:lpstr>
      <vt:lpstr>What is Cloud Computing?</vt:lpstr>
      <vt:lpstr>Components of Cloud Computing</vt:lpstr>
      <vt:lpstr>01</vt:lpstr>
      <vt:lpstr>Key Elements and Potential Cloud Implications:-</vt:lpstr>
      <vt:lpstr>Verifying And Test Connectivity</vt:lpstr>
      <vt:lpstr> Verifying and Test Configuration</vt:lpstr>
      <vt:lpstr>Verifying and Test Configuration</vt:lpstr>
      <vt:lpstr>Verifying and Test Configuration</vt:lpstr>
      <vt:lpstr>Network Security - Firewalls Overview</vt:lpstr>
      <vt:lpstr>Introduction to Firewalls in Network Security</vt:lpstr>
      <vt:lpstr>Firewall Types in the Project</vt:lpstr>
      <vt:lpstr>Security Features Implemented in the Project</vt:lpstr>
      <vt:lpstr>Network Security &amp; Future Expansion</vt:lpstr>
      <vt:lpstr>Conclusion</vt:lpstr>
      <vt:lpstr>Thanks     Supervised By:- ENG. Hossam Eltahan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Secure Company Network</dc:title>
  <dc:creator>User</dc:creator>
  <cp:lastModifiedBy>حسام على الله محمد الطحان</cp:lastModifiedBy>
  <cp:revision>167</cp:revision>
  <dcterms:modified xsi:type="dcterms:W3CDTF">2025-08-27T20:34:45Z</dcterms:modified>
</cp:coreProperties>
</file>